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1" r:id="rId3"/>
    <p:sldId id="285" r:id="rId4"/>
    <p:sldId id="578" r:id="rId5"/>
    <p:sldId id="577" r:id="rId6"/>
    <p:sldId id="272" r:id="rId7"/>
    <p:sldId id="259" r:id="rId8"/>
    <p:sldId id="625" r:id="rId9"/>
    <p:sldId id="573" r:id="rId10"/>
    <p:sldId id="579" r:id="rId11"/>
    <p:sldId id="580" r:id="rId12"/>
    <p:sldId id="535" r:id="rId13"/>
    <p:sldId id="539" r:id="rId14"/>
    <p:sldId id="550" r:id="rId15"/>
    <p:sldId id="551" r:id="rId16"/>
    <p:sldId id="622" r:id="rId17"/>
    <p:sldId id="608" r:id="rId18"/>
    <p:sldId id="623" r:id="rId19"/>
    <p:sldId id="626" r:id="rId20"/>
    <p:sldId id="268" r:id="rId21"/>
    <p:sldId id="559" r:id="rId22"/>
    <p:sldId id="560" r:id="rId23"/>
    <p:sldId id="563" r:id="rId24"/>
    <p:sldId id="627" r:id="rId25"/>
    <p:sldId id="526" r:id="rId26"/>
    <p:sldId id="576" r:id="rId27"/>
    <p:sldId id="570" r:id="rId28"/>
    <p:sldId id="555" r:id="rId29"/>
    <p:sldId id="567" r:id="rId30"/>
    <p:sldId id="377" r:id="rId31"/>
    <p:sldId id="572" r:id="rId32"/>
    <p:sldId id="569" r:id="rId33"/>
    <p:sldId id="527" r:id="rId34"/>
    <p:sldId id="549" r:id="rId35"/>
    <p:sldId id="507" r:id="rId36"/>
    <p:sldId id="508" r:id="rId37"/>
    <p:sldId id="62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8F2"/>
    <a:srgbClr val="29669C"/>
    <a:srgbClr val="F7BA85"/>
    <a:srgbClr val="EEBB75"/>
    <a:srgbClr val="D4F998"/>
    <a:srgbClr val="FDACCC"/>
    <a:srgbClr val="F4C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74626"/>
  </p:normalViewPr>
  <p:slideViewPr>
    <p:cSldViewPr snapToGrid="0">
      <p:cViewPr varScale="1">
        <p:scale>
          <a:sx n="94" d="100"/>
          <a:sy n="94" d="100"/>
        </p:scale>
        <p:origin x="2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Wenjia" userId="b866224c-5c49-419d-a6e3-5b394e749960" providerId="ADAL" clId="{DDDAAECE-3285-4F46-B861-1955908C6C61}"/>
    <pc:docChg chg="modSld">
      <pc:chgData name="Wang, Wenjia" userId="b866224c-5c49-419d-a6e3-5b394e749960" providerId="ADAL" clId="{DDDAAECE-3285-4F46-B861-1955908C6C61}" dt="2023-04-05T21:04:29.797" v="11" actId="20577"/>
      <pc:docMkLst>
        <pc:docMk/>
      </pc:docMkLst>
      <pc:sldChg chg="modNotesTx">
        <pc:chgData name="Wang, Wenjia" userId="b866224c-5c49-419d-a6e3-5b394e749960" providerId="ADAL" clId="{DDDAAECE-3285-4F46-B861-1955908C6C61}" dt="2023-04-05T21:03:49.853" v="4" actId="20577"/>
        <pc:sldMkLst>
          <pc:docMk/>
          <pc:sldMk cId="3092390169" sldId="377"/>
        </pc:sldMkLst>
      </pc:sldChg>
      <pc:sldChg chg="modNotesTx">
        <pc:chgData name="Wang, Wenjia" userId="b866224c-5c49-419d-a6e3-5b394e749960" providerId="ADAL" clId="{DDDAAECE-3285-4F46-B861-1955908C6C61}" dt="2023-04-05T21:04:29.797" v="11" actId="20577"/>
        <pc:sldMkLst>
          <pc:docMk/>
          <pc:sldMk cId="514647785" sldId="526"/>
        </pc:sldMkLst>
      </pc:sldChg>
      <pc:sldChg chg="modNotesTx">
        <pc:chgData name="Wang, Wenjia" userId="b866224c-5c49-419d-a6e3-5b394e749960" providerId="ADAL" clId="{DDDAAECE-3285-4F46-B861-1955908C6C61}" dt="2023-04-05T21:03:36.823" v="2" actId="20577"/>
        <pc:sldMkLst>
          <pc:docMk/>
          <pc:sldMk cId="2265615105" sldId="527"/>
        </pc:sldMkLst>
      </pc:sldChg>
      <pc:sldChg chg="modNotesTx">
        <pc:chgData name="Wang, Wenjia" userId="b866224c-5c49-419d-a6e3-5b394e749960" providerId="ADAL" clId="{DDDAAECE-3285-4F46-B861-1955908C6C61}" dt="2023-04-05T21:03:26.822" v="0" actId="20577"/>
        <pc:sldMkLst>
          <pc:docMk/>
          <pc:sldMk cId="854278225" sldId="549"/>
        </pc:sldMkLst>
      </pc:sldChg>
      <pc:sldChg chg="modNotesTx">
        <pc:chgData name="Wang, Wenjia" userId="b866224c-5c49-419d-a6e3-5b394e749960" providerId="ADAL" clId="{DDDAAECE-3285-4F46-B861-1955908C6C61}" dt="2023-04-05T21:04:06.336" v="8" actId="20577"/>
        <pc:sldMkLst>
          <pc:docMk/>
          <pc:sldMk cId="1117393533" sldId="555"/>
        </pc:sldMkLst>
      </pc:sldChg>
      <pc:sldChg chg="modNotesTx">
        <pc:chgData name="Wang, Wenjia" userId="b866224c-5c49-419d-a6e3-5b394e749960" providerId="ADAL" clId="{DDDAAECE-3285-4F46-B861-1955908C6C61}" dt="2023-04-05T21:03:55.210" v="5" actId="20577"/>
        <pc:sldMkLst>
          <pc:docMk/>
          <pc:sldMk cId="2727284143" sldId="567"/>
        </pc:sldMkLst>
      </pc:sldChg>
      <pc:sldChg chg="modNotesTx">
        <pc:chgData name="Wang, Wenjia" userId="b866224c-5c49-419d-a6e3-5b394e749960" providerId="ADAL" clId="{DDDAAECE-3285-4F46-B861-1955908C6C61}" dt="2023-04-05T21:04:20.271" v="9" actId="20577"/>
        <pc:sldMkLst>
          <pc:docMk/>
          <pc:sldMk cId="4037534778" sldId="570"/>
        </pc:sldMkLst>
      </pc:sldChg>
      <pc:sldChg chg="modNotesTx">
        <pc:chgData name="Wang, Wenjia" userId="b866224c-5c49-419d-a6e3-5b394e749960" providerId="ADAL" clId="{DDDAAECE-3285-4F46-B861-1955908C6C61}" dt="2023-04-05T21:03:43.440" v="3" actId="20577"/>
        <pc:sldMkLst>
          <pc:docMk/>
          <pc:sldMk cId="2212588086" sldId="572"/>
        </pc:sldMkLst>
      </pc:sldChg>
      <pc:sldChg chg="modNotesTx">
        <pc:chgData name="Wang, Wenjia" userId="b866224c-5c49-419d-a6e3-5b394e749960" providerId="ADAL" clId="{DDDAAECE-3285-4F46-B861-1955908C6C61}" dt="2023-04-05T21:04:25.567" v="10" actId="20577"/>
        <pc:sldMkLst>
          <pc:docMk/>
          <pc:sldMk cId="2090357877" sldId="5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4ACB8-581C-DDEA-76C9-21D896477A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11C45-7D71-A3E3-2F6F-8C7CD5E83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FD8BA-4249-F342-B53B-3AE2CDF3DACE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49323-861E-5D5F-796D-13DB0B126D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56CB-01C3-9ABA-A812-766B126952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94156-F9F8-D045-B2C3-EB11D77D5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5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9A242-8338-8046-8190-2212FF07BFD4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ASA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083D-8E40-704A-8992-3B824F4F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97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4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TimesNewRomanPSMT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6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26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BBE7E8-6E6A-4C08-85D5-7B2D76EEAAE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2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BBE7E8-6E6A-4C08-85D5-7B2D76EEAAE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6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BBE7E8-6E6A-4C08-85D5-7B2D76EEAAE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32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BBE7E8-6E6A-4C08-85D5-7B2D76EEAAE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4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92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NewRomanPS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7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Encourage everyone to turn the video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6407-2EAA-1A4A-B221-70999083BD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32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36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NewRomanPS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23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NewRomanPSM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03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7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9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49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NewRomanPS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77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NewRomanPSM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50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4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condensed the materials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6407-2EAA-1A4A-B221-70999083BD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3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684C47-E05F-4602-806A-806BDDE0A6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23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31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/S0065266015000516</a:t>
            </a:r>
          </a:p>
          <a:p>
            <a:endParaRPr lang="en-US" dirty="0"/>
          </a:p>
          <a:p>
            <a:r>
              <a:rPr lang="en-US" dirty="0"/>
              <a:t>Yan V. Sun, Yi-Juan Hu,</a:t>
            </a:r>
          </a:p>
          <a:p>
            <a:endParaRPr lang="en-US" dirty="0"/>
          </a:p>
          <a:p>
            <a:r>
              <a:rPr lang="en-US" dirty="0"/>
              <a:t>Chapter Three - Integrative Analysis of Multi-omics Data for Discovery and Functional Studies of Complex Human Diseases,</a:t>
            </a:r>
          </a:p>
          <a:p>
            <a:endParaRPr lang="en-US" dirty="0"/>
          </a:p>
          <a:p>
            <a:r>
              <a:rPr lang="en-US" dirty="0"/>
              <a:t>Editor(s): Theodore Friedmann, Jay C. Dunlap, Stephen F. Goodwin,</a:t>
            </a:r>
          </a:p>
          <a:p>
            <a:endParaRPr lang="en-US" dirty="0"/>
          </a:p>
          <a:p>
            <a:r>
              <a:rPr lang="en-US" dirty="0"/>
              <a:t>Advances in Genetics,</a:t>
            </a:r>
          </a:p>
          <a:p>
            <a:endParaRPr lang="en-US" dirty="0"/>
          </a:p>
          <a:p>
            <a:r>
              <a:rPr lang="en-US" dirty="0"/>
              <a:t>Academic Press,</a:t>
            </a:r>
          </a:p>
          <a:p>
            <a:endParaRPr lang="en-US" dirty="0"/>
          </a:p>
          <a:p>
            <a:r>
              <a:rPr lang="en-US" dirty="0"/>
              <a:t>Volume 93,</a:t>
            </a:r>
          </a:p>
          <a:p>
            <a:endParaRPr lang="en-US" dirty="0"/>
          </a:p>
          <a:p>
            <a:r>
              <a:rPr lang="en-US" dirty="0"/>
              <a:t>2016,</a:t>
            </a:r>
          </a:p>
          <a:p>
            <a:endParaRPr lang="en-US" dirty="0"/>
          </a:p>
          <a:p>
            <a:r>
              <a:rPr lang="en-US" dirty="0"/>
              <a:t>Pages 147-190,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9D427-68EE-DE42-AE68-448DB5F094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6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083D-8E40-704A-8992-3B824F4F6E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995-3AFE-AA80-49CA-E5E7167D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5EDBA-1BBD-95B4-C1D0-27A6ED666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4AE88-E4EC-90D1-2874-3C93B214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DC3-8238-004D-B7BC-BBD9A791CC4E}" type="datetime1">
              <a:rPr lang="en-US" smtClean="0"/>
              <a:t>4/5/23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EEDA7-001E-67C3-68F5-D8F3C39A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544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44E35-C523-0447-1F67-0C2BB8D9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9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1370-BCA7-50BF-AFDA-9DFA856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41EC5-72B4-D710-8577-272FD9045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D2929-2242-9F03-A950-FC79BC44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E934-201E-2F4E-A0C5-B8234B70F25A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2F326-0BE2-1D54-3048-F7339F0E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7A16D-BE00-D9BE-FC92-C72EF395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CD45B-AF21-4704-62A9-2E2177AC3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2D5F7-85B1-9BAA-F753-19710F17D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820A1-477A-B8DC-46FE-BF155698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83FA8-8F96-FE48-821F-2C44314C45CA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FEE78-E3EE-DD39-A08D-262F50EC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F9B3-EA1B-8330-E83B-5FB74618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4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C67E-C896-1571-F71F-C0F161D4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BED1-150B-7805-2AA8-B0792D2D4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BE94C-31D4-194C-BA69-07A760A83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55C0-67DF-D846-BC76-4B01F0D0BF25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BCF3-56FF-6D62-341D-562504ED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52C65-E742-8D9B-3280-DA0A80AA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1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C280-2149-6951-CED2-E066626F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5CB91-95A9-7243-FBED-9397A264B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9050-9924-0A32-78D8-2665FABA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969E-964A-8B4E-9E9B-1A2C0E3BE002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3FC5-7C93-3A10-7B5F-9F158664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F667-5963-D729-05A6-5B4F62B6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ADC8-8316-A6E9-619F-EDC89F92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36D0-8204-02C6-9DF7-A9F38367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049DA-7A47-D9E5-12B4-BD609BE30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AAF96-6E2A-37E9-974E-EF978071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D5EE8-4043-F146-95B9-A5F88FC1A1FF}" type="datetime1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7950-B242-5A09-21DE-B5F63474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BC790-8E40-4FBD-CB87-0442B560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5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242F-D5EA-F24D-AB89-F21DA1A9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AE083-674C-22B1-B558-1E80527EB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1CAE-5610-B820-B05A-CCA177DB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67C4B-B168-1C45-2533-1E2E61AA8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FF7B7-A093-D28D-F7CD-92ACFB10B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0043C-257E-214C-E350-7A4722AD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6AA5-7D5B-8D41-A435-6B64C867D6ED}" type="datetime1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9A5C9-8077-F3F3-42C4-25655A07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DE3F8-B387-DA2A-8492-D350DD0A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4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F79F-3CE4-CD8A-33C9-11F81FA0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D220B-8EE4-E4F6-D4D5-D375728D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1DE5-DBA5-C44F-BAE4-3CE8FB32BFCB}" type="datetime1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58CE6-5240-3B44-1E66-291F587A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17C6-979E-5E87-39BF-BB3B42E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6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58D8D-A5E6-4A4C-25A0-171C3BD0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B63D-B52E-E549-8265-7F46C46406D8}" type="datetime1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A36B4-380B-E191-68C1-5F16E1AA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516F3-F4BA-9650-DDA5-3ECC724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4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161F-FED4-110B-4FE4-8B9DC695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074AF-6982-1C72-87A0-7477EAD38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2705D-AD47-B738-2B74-4EAE9C0A3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49B41-5B44-BA08-70C4-98F0EF6F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99BB-F19F-1F4A-AC0C-1E8036060FA4}" type="datetime1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495D8-6F38-AE17-672B-88E35758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2CE60-AF08-4565-5D54-EE6C4406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D601-99C6-0191-8B42-12F6339F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335D4-6634-9EA6-3549-CE67A4CAB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77BF-FA47-9437-418A-1CA720BD7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E4F5-83DE-2A76-DAA3-7B7BE5D9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D58B-84FC-CB45-A993-ED6450731B16}" type="datetime1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173EB-A816-AF34-7197-A1D377F8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69042-1D71-B5B2-3BF3-5E11AE9E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541B3-3A23-F808-AF25-3E4D0CA5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C566D-CCCE-C78A-F381-5A1C4C27D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B51D6-BFC2-3395-1237-6BA876DD2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38600" y="63788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C7F9-22DF-0949-BC5C-59237E02BB81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7373E-0DA0-FAD9-20FA-02ED41E2B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545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C3C93-EE00-65C7-577F-4F413DE42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9669C"/>
                </a:solidFill>
              </a:defRPr>
            </a:lvl1pPr>
          </a:lstStyle>
          <a:p>
            <a:fld id="{58D38EFA-801B-2A40-B822-B1D276040C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6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35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bit.ly/3p2aK49" TargetMode="External"/><Relationship Id="rId18" Type="http://schemas.openxmlformats.org/officeDocument/2006/relationships/hyperlink" Target="https://bit.ly/3DKXyos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bit.ly/3AOZBWy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bit.ly/30jXvB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bit.ly/3lK4Ja5" TargetMode="Externa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5CC2F-0577-F5A2-3510-6114E5F9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70" y="0"/>
            <a:ext cx="12344740" cy="1019739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CB9C248C-A2AE-7118-15AD-2C93CDE0D69C}"/>
              </a:ext>
            </a:extLst>
          </p:cNvPr>
          <p:cNvSpPr txBox="1">
            <a:spLocks/>
          </p:cNvSpPr>
          <p:nvPr/>
        </p:nvSpPr>
        <p:spPr>
          <a:xfrm>
            <a:off x="6266382" y="412100"/>
            <a:ext cx="6139733" cy="68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April 11, 13, 18, 20 2023</a:t>
            </a:r>
            <a:endParaRPr kumimoji="0" lang="en-TW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6536D-B204-84E6-C2F4-663D8236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4701"/>
            <a:ext cx="2387600" cy="100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F7A32-7C38-1E20-8AFC-418A93C92656}"/>
              </a:ext>
            </a:extLst>
          </p:cNvPr>
          <p:cNvSpPr txBox="1"/>
          <p:nvPr/>
        </p:nvSpPr>
        <p:spPr>
          <a:xfrm>
            <a:off x="1591938" y="6044807"/>
            <a:ext cx="6212540" cy="231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from </a:t>
            </a:r>
            <a:r>
              <a:rPr lang="en-US" sz="8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Tarazona</a:t>
            </a:r>
            <a:r>
              <a:rPr lang="en-US" sz="8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 (2021) </a:t>
            </a:r>
            <a:r>
              <a:rPr lang="en-US" sz="8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Nature Computational Science</a:t>
            </a:r>
            <a:endParaRPr lang="en-US" sz="3600" dirty="0">
              <a:solidFill>
                <a:srgbClr val="5E5E5E"/>
              </a:solidFill>
              <a:effectLst/>
              <a:latin typeface="Candara" panose="020E0502030303020204" pitchFamily="34" charset="0"/>
              <a:ea typeface="PMingLiU" panose="02020500000000000000" pitchFamily="18" charset="-120"/>
              <a:cs typeface="Candara" panose="020E0502030303020204" pitchFamily="34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207732A-0CB3-17FD-019B-D08C3ED4C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66" y="1154337"/>
            <a:ext cx="10531632" cy="47707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231408-92F6-1E6F-268E-449DA81EF5A4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99B53-9BF3-73D1-A831-01E529D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D8BE8-482A-C342-BCD1-5A5CA9BB0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90" y="1548626"/>
            <a:ext cx="6073239" cy="435133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" pitchFamily="2" charset="0"/>
              </a:rPr>
              <a:t>Use of two or more omics data sets (e.g., epigenomics, transcriptomics, metabolomics)</a:t>
            </a:r>
          </a:p>
          <a:p>
            <a:r>
              <a:rPr lang="en-US" sz="3000" dirty="0">
                <a:latin typeface="Times" pitchFamily="2" charset="0"/>
              </a:rPr>
              <a:t>Confirm or gain new insights that may not be possible using single-omics data</a:t>
            </a:r>
          </a:p>
          <a:p>
            <a:r>
              <a:rPr lang="en-US" sz="3000" dirty="0">
                <a:latin typeface="Times" pitchFamily="2" charset="0"/>
              </a:rPr>
              <a:t>Attain systems perspective for biological processes and disease mechanisms</a:t>
            </a:r>
          </a:p>
          <a:p>
            <a:endParaRPr lang="en-US" sz="3000" dirty="0">
              <a:latin typeface="Times" pitchFamily="2" charset="0"/>
            </a:endParaRPr>
          </a:p>
        </p:txBody>
      </p:sp>
      <p:pic>
        <p:nvPicPr>
          <p:cNvPr id="2050" name="Picture 2" descr="Integrative Analysis of Multi-omics Data for Discovery and Functional  Studies of Complex Human Diseases - ScienceDirect">
            <a:extLst>
              <a:ext uri="{FF2B5EF4-FFF2-40B4-BE49-F238E27FC236}">
                <a16:creationId xmlns:a16="http://schemas.microsoft.com/office/drawing/2014/main" id="{5DE1A9CB-9C4A-4645-B184-E301AC07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29" y="1203602"/>
            <a:ext cx="4724400" cy="469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B57CC-E568-BC40-82FC-C397B372A115}"/>
              </a:ext>
            </a:extLst>
          </p:cNvPr>
          <p:cNvSpPr txBox="1"/>
          <p:nvPr/>
        </p:nvSpPr>
        <p:spPr>
          <a:xfrm>
            <a:off x="7632997" y="6026712"/>
            <a:ext cx="2841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" pitchFamily="2" charset="0"/>
              </a:rPr>
              <a:t>Sun &amp; Hu (2016) </a:t>
            </a:r>
            <a:r>
              <a:rPr lang="en-US" sz="1200" i="1" dirty="0">
                <a:latin typeface="Times" pitchFamily="2" charset="0"/>
              </a:rPr>
              <a:t>Advances in Genetics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5FF913-B7D2-3F9C-AAA8-369D7BB8711D}"/>
              </a:ext>
            </a:extLst>
          </p:cNvPr>
          <p:cNvSpPr txBox="1">
            <a:spLocks/>
          </p:cNvSpPr>
          <p:nvPr/>
        </p:nvSpPr>
        <p:spPr>
          <a:xfrm>
            <a:off x="717790" y="192118"/>
            <a:ext cx="10515600" cy="746236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	Why Integrate Omics Data?</a:t>
            </a:r>
            <a:endParaRPr lang="en-US" b="1" dirty="0">
              <a:solidFill>
                <a:schemeClr val="bg1"/>
              </a:solidFill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88C04-E7E7-6577-ECDE-4A95A7D7C2CF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F73E8-8515-49C2-2C5D-ECB3D212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8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C08B-6AE6-505F-BCB7-5FB8DC27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85993"/>
            <a:ext cx="10515600" cy="733814"/>
          </a:xfrm>
          <a:solidFill>
            <a:srgbClr val="29669C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	Why Integrate Omics Data?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70EC21-7306-9AC1-AE40-03CA0A0DE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095" y="1409234"/>
            <a:ext cx="1021181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B1E20-329B-82EE-ACA3-6DAD8D6EDA1A}"/>
              </a:ext>
            </a:extLst>
          </p:cNvPr>
          <p:cNvSpPr txBox="1"/>
          <p:nvPr/>
        </p:nvSpPr>
        <p:spPr>
          <a:xfrm>
            <a:off x="2064172" y="6552326"/>
            <a:ext cx="5825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Slides for statistical machine learning short course in Sixth Seattle Symposium in Biostatistics by Ali </a:t>
            </a:r>
            <a:r>
              <a:rPr lang="en-US" sz="1000" dirty="0" err="1">
                <a:latin typeface="Times" pitchFamily="2" charset="0"/>
              </a:rPr>
              <a:t>Shojaie</a:t>
            </a:r>
            <a:r>
              <a:rPr lang="en-US" sz="1000" dirty="0">
                <a:latin typeface="Times" pitchFamily="2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8BA-CF7A-6689-0913-0D7C45AF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9B61-A2DA-850F-F20A-429AE54C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03"/>
            <a:ext cx="10515600" cy="811138"/>
          </a:xfrm>
          <a:solidFill>
            <a:srgbClr val="29669C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Public Data Sources</a:t>
            </a:r>
          </a:p>
        </p:txBody>
      </p:sp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7F0C75D-8239-5744-FE47-1E1EF0B2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3" y="968639"/>
            <a:ext cx="10249490" cy="54094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000B0D-6F6E-692A-8296-682339132440}"/>
              </a:ext>
            </a:extLst>
          </p:cNvPr>
          <p:cNvSpPr txBox="1"/>
          <p:nvPr/>
        </p:nvSpPr>
        <p:spPr>
          <a:xfrm>
            <a:off x="3975100" y="6533576"/>
            <a:ext cx="34451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Subramanian et al. (2020) </a:t>
            </a:r>
            <a:r>
              <a:rPr lang="en-US" sz="1000" i="1" dirty="0">
                <a:latin typeface="Times" pitchFamily="2" charset="0"/>
              </a:rPr>
              <a:t>Bioinformatics and Biology 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12B00F-9D48-EC3D-5F7F-A3B3277CDCA1}"/>
              </a:ext>
            </a:extLst>
          </p:cNvPr>
          <p:cNvSpPr/>
          <p:nvPr/>
        </p:nvSpPr>
        <p:spPr>
          <a:xfrm>
            <a:off x="838200" y="1759352"/>
            <a:ext cx="10363253" cy="3651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BE18A-35F7-C5C6-B8AD-5C071DB0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1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2286000" y="978791"/>
            <a:ext cx="2514600" cy="533400"/>
          </a:xfrm>
          <a:prstGeom prst="rect">
            <a:avLst/>
          </a:prstGeom>
          <a:solidFill>
            <a:srgbClr val="B6D8F2"/>
          </a:solidFill>
          <a:ln w="4445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200" dirty="0">
                <a:latin typeface="Times New Roman" pitchFamily="18" charset="0"/>
                <a:cs typeface="Times New Roman" pitchFamily="18" charset="0"/>
              </a:rPr>
              <a:t>Experimental design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876800" y="1207391"/>
            <a:ext cx="3124200" cy="533400"/>
            <a:chOff x="2112" y="1056"/>
            <a:chExt cx="1968" cy="336"/>
          </a:xfrm>
          <a:solidFill>
            <a:srgbClr val="29669C"/>
          </a:solidFill>
        </p:grpSpPr>
        <p:cxnSp>
          <p:nvCxnSpPr>
            <p:cNvPr id="14363" name="AutoShape 12"/>
            <p:cNvCxnSpPr>
              <a:cxnSpLocks noChangeShapeType="1"/>
            </p:cNvCxnSpPr>
            <p:nvPr/>
          </p:nvCxnSpPr>
          <p:spPr bwMode="auto">
            <a:xfrm>
              <a:off x="2112" y="1056"/>
              <a:ext cx="480" cy="144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  <p:sp>
          <p:nvSpPr>
            <p:cNvPr id="14364" name="Rectangle 13"/>
            <p:cNvSpPr>
              <a:spLocks noChangeArrowheads="1"/>
            </p:cNvSpPr>
            <p:nvPr/>
          </p:nvSpPr>
          <p:spPr bwMode="auto">
            <a:xfrm>
              <a:off x="2640" y="1056"/>
              <a:ext cx="1440" cy="336"/>
            </a:xfrm>
            <a:prstGeom prst="rect">
              <a:avLst/>
            </a:prstGeom>
            <a:solidFill>
              <a:srgbClr val="B6D8F2"/>
            </a:solidFill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latin typeface="Times New Roman" pitchFamily="18" charset="0"/>
                  <a:cs typeface="Times New Roman" pitchFamily="18" charset="0"/>
                </a:rPr>
                <a:t>Data Generation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876800" y="1816991"/>
            <a:ext cx="2514600" cy="1371600"/>
            <a:chOff x="2112" y="1440"/>
            <a:chExt cx="1584" cy="864"/>
          </a:xfrm>
          <a:solidFill>
            <a:srgbClr val="29669C"/>
          </a:solidFill>
        </p:grpSpPr>
        <p:sp>
          <p:nvSpPr>
            <p:cNvPr id="14361" name="Rectangle 15"/>
            <p:cNvSpPr>
              <a:spLocks noChangeArrowheads="1"/>
            </p:cNvSpPr>
            <p:nvPr/>
          </p:nvSpPr>
          <p:spPr bwMode="auto">
            <a:xfrm>
              <a:off x="2112" y="1891"/>
              <a:ext cx="1584" cy="413"/>
            </a:xfrm>
            <a:prstGeom prst="rect">
              <a:avLst/>
            </a:prstGeom>
            <a:solidFill>
              <a:srgbClr val="B6D8F2"/>
            </a:solidFill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latin typeface="Times New Roman" pitchFamily="18" charset="0"/>
                  <a:cs typeface="Times New Roman" pitchFamily="18" charset="0"/>
                </a:rPr>
                <a:t>Preprocessing</a:t>
              </a:r>
              <a:endParaRPr lang="en-US" altLang="zh-TW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362" name="AutoShape 16"/>
            <p:cNvCxnSpPr>
              <a:cxnSpLocks noChangeShapeType="1"/>
            </p:cNvCxnSpPr>
            <p:nvPr/>
          </p:nvCxnSpPr>
          <p:spPr bwMode="auto">
            <a:xfrm flipH="1">
              <a:off x="2974" y="1440"/>
              <a:ext cx="386" cy="344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676400" y="3188591"/>
            <a:ext cx="3124200" cy="914400"/>
            <a:chOff x="96" y="2304"/>
            <a:chExt cx="1968" cy="576"/>
          </a:xfrm>
          <a:solidFill>
            <a:srgbClr val="B6D8F2"/>
          </a:solidFill>
        </p:grpSpPr>
        <p:sp>
          <p:nvSpPr>
            <p:cNvPr id="14359" name="Rectangle 18"/>
            <p:cNvSpPr>
              <a:spLocks noChangeArrowheads="1"/>
            </p:cNvSpPr>
            <p:nvPr/>
          </p:nvSpPr>
          <p:spPr bwMode="auto">
            <a:xfrm>
              <a:off x="96" y="2544"/>
              <a:ext cx="1680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Dimension reduction</a:t>
              </a:r>
            </a:p>
          </p:txBody>
        </p:sp>
        <p:cxnSp>
          <p:nvCxnSpPr>
            <p:cNvPr id="14360" name="AutoShape 19"/>
            <p:cNvCxnSpPr>
              <a:cxnSpLocks noChangeShapeType="1"/>
            </p:cNvCxnSpPr>
            <p:nvPr/>
          </p:nvCxnSpPr>
          <p:spPr bwMode="auto">
            <a:xfrm rot="10800000" flipV="1">
              <a:off x="1536" y="2304"/>
              <a:ext cx="528" cy="192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4381500" y="3302890"/>
            <a:ext cx="6248400" cy="1066800"/>
            <a:chOff x="2928" y="1800"/>
            <a:chExt cx="3936" cy="672"/>
          </a:xfrm>
          <a:solidFill>
            <a:srgbClr val="B6D8F2"/>
          </a:solidFill>
        </p:grpSpPr>
        <p:sp>
          <p:nvSpPr>
            <p:cNvPr id="14357" name="Rectangle 21"/>
            <p:cNvSpPr>
              <a:spLocks noChangeArrowheads="1"/>
            </p:cNvSpPr>
            <p:nvPr/>
          </p:nvSpPr>
          <p:spPr bwMode="auto">
            <a:xfrm>
              <a:off x="5184" y="1879"/>
              <a:ext cx="1680" cy="330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Association analysis</a:t>
              </a:r>
            </a:p>
          </p:txBody>
        </p:sp>
        <p:cxnSp>
          <p:nvCxnSpPr>
            <p:cNvPr id="14358" name="AutoShape 22"/>
            <p:cNvCxnSpPr>
              <a:cxnSpLocks noChangeShapeType="1"/>
            </p:cNvCxnSpPr>
            <p:nvPr/>
          </p:nvCxnSpPr>
          <p:spPr bwMode="auto">
            <a:xfrm rot="5400000">
              <a:off x="2856" y="1872"/>
              <a:ext cx="672" cy="528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6245225" y="2745830"/>
            <a:ext cx="2514600" cy="3173413"/>
            <a:chOff x="2974" y="2304"/>
            <a:chExt cx="1584" cy="1999"/>
          </a:xfrm>
          <a:solidFill>
            <a:srgbClr val="B6D8F2"/>
          </a:solidFill>
        </p:grpSpPr>
        <p:sp>
          <p:nvSpPr>
            <p:cNvPr id="14355" name="Rectangle 30"/>
            <p:cNvSpPr>
              <a:spLocks noChangeArrowheads="1"/>
            </p:cNvSpPr>
            <p:nvPr/>
          </p:nvSpPr>
          <p:spPr bwMode="auto">
            <a:xfrm>
              <a:off x="2974" y="3967"/>
              <a:ext cx="1584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Regulatory network</a:t>
              </a:r>
            </a:p>
          </p:txBody>
        </p:sp>
        <p:cxnSp>
          <p:nvCxnSpPr>
            <p:cNvPr id="14356" name="AutoShape 31"/>
            <p:cNvCxnSpPr>
              <a:cxnSpLocks noChangeShapeType="1"/>
            </p:cNvCxnSpPr>
            <p:nvPr/>
          </p:nvCxnSpPr>
          <p:spPr bwMode="auto">
            <a:xfrm>
              <a:off x="3744" y="2304"/>
              <a:ext cx="624" cy="356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27263" y="3264791"/>
            <a:ext cx="3487738" cy="2057400"/>
            <a:chOff x="443" y="2400"/>
            <a:chExt cx="2197" cy="1296"/>
          </a:xfrm>
          <a:solidFill>
            <a:srgbClr val="B6D8F2"/>
          </a:solidFill>
        </p:grpSpPr>
        <p:sp>
          <p:nvSpPr>
            <p:cNvPr id="14353" name="Rectangle 24"/>
            <p:cNvSpPr>
              <a:spLocks noChangeArrowheads="1"/>
            </p:cNvSpPr>
            <p:nvPr/>
          </p:nvSpPr>
          <p:spPr bwMode="auto">
            <a:xfrm>
              <a:off x="443" y="3091"/>
              <a:ext cx="1296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>
                  <a:latin typeface="Times New Roman" pitchFamily="18" charset="0"/>
                  <a:cs typeface="Times New Roman" pitchFamily="18" charset="0"/>
                </a:rPr>
                <a:t>Clustering</a:t>
              </a:r>
            </a:p>
          </p:txBody>
        </p:sp>
        <p:cxnSp>
          <p:nvCxnSpPr>
            <p:cNvPr id="14354" name="AutoShape 25"/>
            <p:cNvCxnSpPr>
              <a:cxnSpLocks noChangeShapeType="1"/>
            </p:cNvCxnSpPr>
            <p:nvPr/>
          </p:nvCxnSpPr>
          <p:spPr bwMode="auto">
            <a:xfrm rot="5400000">
              <a:off x="1752" y="2808"/>
              <a:ext cx="1296" cy="480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584575" y="3264791"/>
            <a:ext cx="3425825" cy="2654300"/>
            <a:chOff x="1298" y="2400"/>
            <a:chExt cx="2158" cy="1672"/>
          </a:xfrm>
          <a:solidFill>
            <a:srgbClr val="B6D8F2"/>
          </a:solidFill>
        </p:grpSpPr>
        <p:sp>
          <p:nvSpPr>
            <p:cNvPr id="14351" name="Rectangle 27"/>
            <p:cNvSpPr>
              <a:spLocks noChangeArrowheads="1"/>
            </p:cNvSpPr>
            <p:nvPr/>
          </p:nvSpPr>
          <p:spPr bwMode="auto">
            <a:xfrm>
              <a:off x="1298" y="3736"/>
              <a:ext cx="1488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latin typeface="Times New Roman" pitchFamily="18" charset="0"/>
                  <a:cs typeface="Times New Roman" pitchFamily="18" charset="0"/>
                </a:rPr>
                <a:t>Classification</a:t>
              </a:r>
            </a:p>
          </p:txBody>
        </p:sp>
        <p:cxnSp>
          <p:nvCxnSpPr>
            <p:cNvPr id="14352" name="AutoShape 28"/>
            <p:cNvCxnSpPr>
              <a:cxnSpLocks noChangeShapeType="1"/>
            </p:cNvCxnSpPr>
            <p:nvPr/>
          </p:nvCxnSpPr>
          <p:spPr bwMode="auto">
            <a:xfrm rot="16200000" flipH="1">
              <a:off x="2640" y="2880"/>
              <a:ext cx="1296" cy="336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46" name="Text Box 42"/>
          <p:cNvSpPr txBox="1">
            <a:spLocks noChangeArrowheads="1"/>
          </p:cNvSpPr>
          <p:nvPr/>
        </p:nvSpPr>
        <p:spPr bwMode="auto">
          <a:xfrm>
            <a:off x="498851" y="181159"/>
            <a:ext cx="11496782" cy="523220"/>
          </a:xfrm>
          <a:prstGeom prst="rect">
            <a:avLst/>
          </a:prstGeom>
          <a:solidFill>
            <a:srgbClr val="29669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itchFamily="18" charset="0"/>
              </a:rPr>
              <a:t>Types of Multi-Omics Data Analysis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858001" y="3264791"/>
            <a:ext cx="3009900" cy="1960563"/>
            <a:chOff x="3600" y="1776"/>
            <a:chExt cx="1896" cy="1235"/>
          </a:xfrm>
          <a:solidFill>
            <a:srgbClr val="B6D8F2"/>
          </a:solidFill>
        </p:grpSpPr>
        <p:sp>
          <p:nvSpPr>
            <p:cNvPr id="14349" name="Rectangle 30"/>
            <p:cNvSpPr>
              <a:spLocks noChangeArrowheads="1"/>
            </p:cNvSpPr>
            <p:nvPr/>
          </p:nvSpPr>
          <p:spPr bwMode="auto">
            <a:xfrm>
              <a:off x="3912" y="2579"/>
              <a:ext cx="1584" cy="432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Gene set enrichment </a:t>
              </a:r>
            </a:p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analysis</a:t>
              </a:r>
            </a:p>
          </p:txBody>
        </p:sp>
        <p:cxnSp>
          <p:nvCxnSpPr>
            <p:cNvPr id="14350" name="AutoShape 31"/>
            <p:cNvCxnSpPr>
              <a:cxnSpLocks noChangeShapeType="1"/>
            </p:cNvCxnSpPr>
            <p:nvPr/>
          </p:nvCxnSpPr>
          <p:spPr bwMode="auto">
            <a:xfrm rot="16200000" flipH="1">
              <a:off x="3528" y="1848"/>
              <a:ext cx="768" cy="624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917BA-8D0A-4209-7EF9-41B9CC4C1D12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760D1A-35DB-25B0-8F83-AA78BED4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4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2286000" y="978791"/>
            <a:ext cx="25146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444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Experimental design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876800" y="1207391"/>
            <a:ext cx="3124200" cy="533400"/>
            <a:chOff x="2112" y="1056"/>
            <a:chExt cx="1968" cy="336"/>
          </a:xfrm>
          <a:solidFill>
            <a:schemeClr val="bg1">
              <a:lumMod val="65000"/>
            </a:schemeClr>
          </a:solidFill>
        </p:grpSpPr>
        <p:cxnSp>
          <p:nvCxnSpPr>
            <p:cNvPr id="14363" name="AutoShape 12"/>
            <p:cNvCxnSpPr>
              <a:cxnSpLocks noChangeShapeType="1"/>
            </p:cNvCxnSpPr>
            <p:nvPr/>
          </p:nvCxnSpPr>
          <p:spPr bwMode="auto">
            <a:xfrm>
              <a:off x="2112" y="1056"/>
              <a:ext cx="480" cy="144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  <p:sp>
          <p:nvSpPr>
            <p:cNvPr id="14364" name="Rectangle 13"/>
            <p:cNvSpPr>
              <a:spLocks noChangeArrowheads="1"/>
            </p:cNvSpPr>
            <p:nvPr/>
          </p:nvSpPr>
          <p:spPr bwMode="auto">
            <a:xfrm>
              <a:off x="2640" y="1056"/>
              <a:ext cx="1440" cy="33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Data Generation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876800" y="1816991"/>
            <a:ext cx="2514600" cy="1371600"/>
            <a:chOff x="2112" y="1440"/>
            <a:chExt cx="1584" cy="864"/>
          </a:xfrm>
          <a:solidFill>
            <a:schemeClr val="bg1">
              <a:lumMod val="65000"/>
            </a:schemeClr>
          </a:solidFill>
        </p:grpSpPr>
        <p:sp>
          <p:nvSpPr>
            <p:cNvPr id="14361" name="Rectangle 15"/>
            <p:cNvSpPr>
              <a:spLocks noChangeArrowheads="1"/>
            </p:cNvSpPr>
            <p:nvPr/>
          </p:nvSpPr>
          <p:spPr bwMode="auto">
            <a:xfrm>
              <a:off x="2112" y="1728"/>
              <a:ext cx="1584" cy="57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Preprocessing</a:t>
              </a:r>
            </a:p>
          </p:txBody>
        </p:sp>
        <p:cxnSp>
          <p:nvCxnSpPr>
            <p:cNvPr id="14362" name="AutoShape 16"/>
            <p:cNvCxnSpPr>
              <a:cxnSpLocks noChangeShapeType="1"/>
            </p:cNvCxnSpPr>
            <p:nvPr/>
          </p:nvCxnSpPr>
          <p:spPr bwMode="auto">
            <a:xfrm rot="10800000" flipV="1">
              <a:off x="2928" y="1440"/>
              <a:ext cx="432" cy="240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676400" y="3188591"/>
            <a:ext cx="3124200" cy="914400"/>
            <a:chOff x="96" y="2304"/>
            <a:chExt cx="1968" cy="576"/>
          </a:xfrm>
          <a:solidFill>
            <a:schemeClr val="bg1">
              <a:lumMod val="65000"/>
            </a:schemeClr>
          </a:solidFill>
        </p:grpSpPr>
        <p:sp>
          <p:nvSpPr>
            <p:cNvPr id="14359" name="Rectangle 18"/>
            <p:cNvSpPr>
              <a:spLocks noChangeArrowheads="1"/>
            </p:cNvSpPr>
            <p:nvPr/>
          </p:nvSpPr>
          <p:spPr bwMode="auto">
            <a:xfrm>
              <a:off x="96" y="2544"/>
              <a:ext cx="1680" cy="33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Dimension reduction</a:t>
              </a:r>
            </a:p>
          </p:txBody>
        </p:sp>
        <p:cxnSp>
          <p:nvCxnSpPr>
            <p:cNvPr id="14360" name="AutoShape 19"/>
            <p:cNvCxnSpPr>
              <a:cxnSpLocks noChangeShapeType="1"/>
            </p:cNvCxnSpPr>
            <p:nvPr/>
          </p:nvCxnSpPr>
          <p:spPr bwMode="auto">
            <a:xfrm rot="10800000" flipV="1">
              <a:off x="1536" y="2304"/>
              <a:ext cx="528" cy="192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318250" y="3279079"/>
            <a:ext cx="4311650" cy="1946276"/>
            <a:chOff x="4148" y="1785"/>
            <a:chExt cx="2716" cy="1226"/>
          </a:xfrm>
          <a:solidFill>
            <a:srgbClr val="B6D8F2"/>
          </a:solidFill>
        </p:grpSpPr>
        <p:sp>
          <p:nvSpPr>
            <p:cNvPr id="14357" name="Rectangle 21"/>
            <p:cNvSpPr>
              <a:spLocks noChangeArrowheads="1"/>
            </p:cNvSpPr>
            <p:nvPr/>
          </p:nvSpPr>
          <p:spPr bwMode="auto">
            <a:xfrm>
              <a:off x="5184" y="1829"/>
              <a:ext cx="1680" cy="380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Association Analysis</a:t>
              </a:r>
            </a:p>
          </p:txBody>
        </p:sp>
        <p:cxnSp>
          <p:nvCxnSpPr>
            <p:cNvPr id="14358" name="AutoShape 22"/>
            <p:cNvCxnSpPr>
              <a:cxnSpLocks noChangeShapeType="1"/>
            </p:cNvCxnSpPr>
            <p:nvPr/>
          </p:nvCxnSpPr>
          <p:spPr bwMode="auto">
            <a:xfrm>
              <a:off x="4148" y="1785"/>
              <a:ext cx="459" cy="1226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6245225" y="2745830"/>
            <a:ext cx="2514600" cy="3173413"/>
            <a:chOff x="2974" y="2304"/>
            <a:chExt cx="1584" cy="1999"/>
          </a:xfrm>
          <a:solidFill>
            <a:srgbClr val="B6D8F2"/>
          </a:solidFill>
        </p:grpSpPr>
        <p:sp>
          <p:nvSpPr>
            <p:cNvPr id="14355" name="Rectangle 30"/>
            <p:cNvSpPr>
              <a:spLocks noChangeArrowheads="1"/>
            </p:cNvSpPr>
            <p:nvPr/>
          </p:nvSpPr>
          <p:spPr bwMode="auto">
            <a:xfrm>
              <a:off x="2974" y="3967"/>
              <a:ext cx="1584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>
                  <a:latin typeface="Times New Roman" pitchFamily="18" charset="0"/>
                  <a:cs typeface="Times New Roman" pitchFamily="18" charset="0"/>
                </a:rPr>
                <a:t>Regulatory network</a:t>
              </a:r>
            </a:p>
          </p:txBody>
        </p:sp>
        <p:cxnSp>
          <p:nvCxnSpPr>
            <p:cNvPr id="14356" name="AutoShape 31"/>
            <p:cNvCxnSpPr>
              <a:cxnSpLocks noChangeShapeType="1"/>
            </p:cNvCxnSpPr>
            <p:nvPr/>
          </p:nvCxnSpPr>
          <p:spPr bwMode="auto">
            <a:xfrm>
              <a:off x="3744" y="2304"/>
              <a:ext cx="686" cy="332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27263" y="3264791"/>
            <a:ext cx="3487738" cy="2057400"/>
            <a:chOff x="443" y="2400"/>
            <a:chExt cx="2197" cy="1296"/>
          </a:xfrm>
          <a:solidFill>
            <a:schemeClr val="bg1">
              <a:lumMod val="65000"/>
            </a:schemeClr>
          </a:solidFill>
        </p:grpSpPr>
        <p:sp>
          <p:nvSpPr>
            <p:cNvPr id="14353" name="Rectangle 24"/>
            <p:cNvSpPr>
              <a:spLocks noChangeArrowheads="1"/>
            </p:cNvSpPr>
            <p:nvPr/>
          </p:nvSpPr>
          <p:spPr bwMode="auto">
            <a:xfrm>
              <a:off x="443" y="3091"/>
              <a:ext cx="1296" cy="33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Clustering</a:t>
              </a:r>
            </a:p>
          </p:txBody>
        </p:sp>
        <p:cxnSp>
          <p:nvCxnSpPr>
            <p:cNvPr id="14354" name="AutoShape 25"/>
            <p:cNvCxnSpPr>
              <a:cxnSpLocks noChangeShapeType="1"/>
            </p:cNvCxnSpPr>
            <p:nvPr/>
          </p:nvCxnSpPr>
          <p:spPr bwMode="auto">
            <a:xfrm rot="5400000">
              <a:off x="1752" y="2808"/>
              <a:ext cx="1296" cy="480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sp>
        <p:nvSpPr>
          <p:cNvPr id="14351" name="Rectangle 27"/>
          <p:cNvSpPr>
            <a:spLocks noChangeArrowheads="1"/>
          </p:cNvSpPr>
          <p:nvPr/>
        </p:nvSpPr>
        <p:spPr bwMode="auto">
          <a:xfrm>
            <a:off x="3619500" y="5520403"/>
            <a:ext cx="23622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444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</a:p>
        </p:txBody>
      </p:sp>
      <p:cxnSp>
        <p:nvCxnSpPr>
          <p:cNvPr id="14352" name="AutoShape 28"/>
          <p:cNvCxnSpPr>
            <a:cxnSpLocks noChangeShapeType="1"/>
          </p:cNvCxnSpPr>
          <p:nvPr/>
        </p:nvCxnSpPr>
        <p:spPr bwMode="auto">
          <a:xfrm flipH="1">
            <a:off x="4646613" y="3340991"/>
            <a:ext cx="762000" cy="1198563"/>
          </a:xfrm>
          <a:prstGeom prst="straightConnector1">
            <a:avLst/>
          </a:prstGeom>
          <a:solidFill>
            <a:schemeClr val="bg1">
              <a:lumMod val="65000"/>
            </a:schemeClr>
          </a:solidFill>
          <a:ln w="444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</p:spPr>
      </p:cxnSp>
      <p:sp>
        <p:nvSpPr>
          <p:cNvPr id="14346" name="Text Box 42"/>
          <p:cNvSpPr txBox="1">
            <a:spLocks noChangeArrowheads="1"/>
          </p:cNvSpPr>
          <p:nvPr/>
        </p:nvSpPr>
        <p:spPr bwMode="auto">
          <a:xfrm>
            <a:off x="498851" y="181159"/>
            <a:ext cx="11496782" cy="523220"/>
          </a:xfrm>
          <a:prstGeom prst="rect">
            <a:avLst/>
          </a:prstGeom>
          <a:solidFill>
            <a:srgbClr val="29669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itchFamily="18" charset="0"/>
              </a:rPr>
              <a:t>Types of Multi-Omics Data Analysis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858001" y="3264791"/>
            <a:ext cx="3009900" cy="1960563"/>
            <a:chOff x="3600" y="1776"/>
            <a:chExt cx="1896" cy="1235"/>
          </a:xfrm>
          <a:solidFill>
            <a:srgbClr val="B6D8F2"/>
          </a:solidFill>
        </p:grpSpPr>
        <p:sp>
          <p:nvSpPr>
            <p:cNvPr id="14349" name="Rectangle 30"/>
            <p:cNvSpPr>
              <a:spLocks noChangeArrowheads="1"/>
            </p:cNvSpPr>
            <p:nvPr/>
          </p:nvSpPr>
          <p:spPr bwMode="auto">
            <a:xfrm>
              <a:off x="3912" y="2579"/>
              <a:ext cx="1584" cy="432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Gene set enrichment </a:t>
              </a:r>
            </a:p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analysis</a:t>
              </a:r>
            </a:p>
          </p:txBody>
        </p:sp>
        <p:cxnSp>
          <p:nvCxnSpPr>
            <p:cNvPr id="14350" name="AutoShape 31"/>
            <p:cNvCxnSpPr>
              <a:cxnSpLocks noChangeShapeType="1"/>
            </p:cNvCxnSpPr>
            <p:nvPr/>
          </p:nvCxnSpPr>
          <p:spPr bwMode="auto">
            <a:xfrm rot="16200000" flipH="1">
              <a:off x="3528" y="1848"/>
              <a:ext cx="768" cy="624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917BA-8D0A-4209-7EF9-41B9CC4C1D12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6B7B86-7316-3113-D836-34AA1270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65" y="760528"/>
            <a:ext cx="4689272" cy="4070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EDC33F-7B99-D247-7CA9-F6CF04B08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42" y="1239771"/>
            <a:ext cx="5703824" cy="3836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E04D9C-1DB6-4ACC-BD37-0F5E31935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42" y="1016921"/>
            <a:ext cx="6215500" cy="42476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6E32B4-C423-2D45-6D4A-D68A2EBF5794}"/>
              </a:ext>
            </a:extLst>
          </p:cNvPr>
          <p:cNvSpPr txBox="1"/>
          <p:nvPr/>
        </p:nvSpPr>
        <p:spPr>
          <a:xfrm>
            <a:off x="928115" y="6507425"/>
            <a:ext cx="3373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Gu et al. (2021) </a:t>
            </a:r>
            <a:r>
              <a:rPr lang="en-US" sz="1000" i="1" dirty="0">
                <a:latin typeface="Times" pitchFamily="2" charset="0"/>
              </a:rPr>
              <a:t>Sci Rep</a:t>
            </a:r>
            <a:r>
              <a:rPr lang="en-US" sz="1000" dirty="0">
                <a:latin typeface="Times" pitchFamily="2" charset="0"/>
              </a:rPr>
              <a:t>; Zhao et al. (2017) </a:t>
            </a:r>
            <a:r>
              <a:rPr lang="en-US" sz="1000" i="1" dirty="0">
                <a:latin typeface="Times" pitchFamily="2" charset="0"/>
              </a:rPr>
              <a:t>Front </a:t>
            </a:r>
            <a:r>
              <a:rPr lang="en-US" sz="1000" i="1" dirty="0" err="1">
                <a:latin typeface="Times" pitchFamily="2" charset="0"/>
              </a:rPr>
              <a:t>Microbiol</a:t>
            </a:r>
            <a:r>
              <a:rPr lang="en-US" sz="1000" dirty="0">
                <a:latin typeface="Times" pitchFamily="2" charset="0"/>
              </a:rPr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E229A6-46BC-7A0B-03F5-411908F3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2286000" y="978791"/>
            <a:ext cx="25146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444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Experimental design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876800" y="1207391"/>
            <a:ext cx="3124200" cy="533400"/>
            <a:chOff x="2112" y="1056"/>
            <a:chExt cx="1968" cy="336"/>
          </a:xfrm>
          <a:solidFill>
            <a:schemeClr val="bg1">
              <a:lumMod val="65000"/>
            </a:schemeClr>
          </a:solidFill>
        </p:grpSpPr>
        <p:cxnSp>
          <p:nvCxnSpPr>
            <p:cNvPr id="14363" name="AutoShape 12"/>
            <p:cNvCxnSpPr>
              <a:cxnSpLocks noChangeShapeType="1"/>
            </p:cNvCxnSpPr>
            <p:nvPr/>
          </p:nvCxnSpPr>
          <p:spPr bwMode="auto">
            <a:xfrm>
              <a:off x="2112" y="1056"/>
              <a:ext cx="480" cy="144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  <p:sp>
          <p:nvSpPr>
            <p:cNvPr id="14364" name="Rectangle 13"/>
            <p:cNvSpPr>
              <a:spLocks noChangeArrowheads="1"/>
            </p:cNvSpPr>
            <p:nvPr/>
          </p:nvSpPr>
          <p:spPr bwMode="auto">
            <a:xfrm>
              <a:off x="2640" y="1056"/>
              <a:ext cx="1440" cy="33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Data Generation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876800" y="1816991"/>
            <a:ext cx="2514600" cy="1371600"/>
            <a:chOff x="2112" y="1440"/>
            <a:chExt cx="1584" cy="864"/>
          </a:xfrm>
          <a:solidFill>
            <a:schemeClr val="bg1">
              <a:lumMod val="65000"/>
            </a:schemeClr>
          </a:solidFill>
        </p:grpSpPr>
        <p:sp>
          <p:nvSpPr>
            <p:cNvPr id="14361" name="Rectangle 15"/>
            <p:cNvSpPr>
              <a:spLocks noChangeArrowheads="1"/>
            </p:cNvSpPr>
            <p:nvPr/>
          </p:nvSpPr>
          <p:spPr bwMode="auto">
            <a:xfrm>
              <a:off x="2112" y="1728"/>
              <a:ext cx="1584" cy="57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Preprocessing</a:t>
              </a:r>
              <a:r>
                <a:rPr lang="en-US" altLang="zh-TW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cxnSp>
          <p:nvCxnSpPr>
            <p:cNvPr id="14362" name="AutoShape 16"/>
            <p:cNvCxnSpPr>
              <a:cxnSpLocks noChangeShapeType="1"/>
            </p:cNvCxnSpPr>
            <p:nvPr/>
          </p:nvCxnSpPr>
          <p:spPr bwMode="auto">
            <a:xfrm rot="10800000" flipV="1">
              <a:off x="2928" y="1440"/>
              <a:ext cx="432" cy="240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676400" y="3188591"/>
            <a:ext cx="3124200" cy="914400"/>
            <a:chOff x="96" y="2304"/>
            <a:chExt cx="1968" cy="576"/>
          </a:xfrm>
          <a:solidFill>
            <a:srgbClr val="B6D8F2"/>
          </a:solidFill>
        </p:grpSpPr>
        <p:sp>
          <p:nvSpPr>
            <p:cNvPr id="14359" name="Rectangle 18"/>
            <p:cNvSpPr>
              <a:spLocks noChangeArrowheads="1"/>
            </p:cNvSpPr>
            <p:nvPr/>
          </p:nvSpPr>
          <p:spPr bwMode="auto">
            <a:xfrm>
              <a:off x="96" y="2544"/>
              <a:ext cx="1680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Dimension reduction</a:t>
              </a:r>
            </a:p>
          </p:txBody>
        </p:sp>
        <p:cxnSp>
          <p:nvCxnSpPr>
            <p:cNvPr id="14360" name="AutoShape 19"/>
            <p:cNvCxnSpPr>
              <a:cxnSpLocks noChangeShapeType="1"/>
            </p:cNvCxnSpPr>
            <p:nvPr/>
          </p:nvCxnSpPr>
          <p:spPr bwMode="auto">
            <a:xfrm rot="10800000" flipV="1">
              <a:off x="1536" y="2304"/>
              <a:ext cx="528" cy="192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534150" y="3223515"/>
            <a:ext cx="4095750" cy="2098675"/>
            <a:chOff x="4284" y="1750"/>
            <a:chExt cx="2580" cy="1322"/>
          </a:xfrm>
          <a:solidFill>
            <a:schemeClr val="bg1">
              <a:lumMod val="65000"/>
            </a:schemeClr>
          </a:solidFill>
        </p:grpSpPr>
        <p:sp>
          <p:nvSpPr>
            <p:cNvPr id="14357" name="Rectangle 21"/>
            <p:cNvSpPr>
              <a:spLocks noChangeArrowheads="1"/>
            </p:cNvSpPr>
            <p:nvPr/>
          </p:nvSpPr>
          <p:spPr bwMode="auto">
            <a:xfrm>
              <a:off x="5184" y="1805"/>
              <a:ext cx="1680" cy="404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Association Analysis</a:t>
              </a:r>
            </a:p>
          </p:txBody>
        </p:sp>
        <p:cxnSp>
          <p:nvCxnSpPr>
            <p:cNvPr id="14358" name="AutoShape 22"/>
            <p:cNvCxnSpPr>
              <a:cxnSpLocks noChangeShapeType="1"/>
            </p:cNvCxnSpPr>
            <p:nvPr/>
          </p:nvCxnSpPr>
          <p:spPr bwMode="auto">
            <a:xfrm>
              <a:off x="4284" y="1750"/>
              <a:ext cx="204" cy="1322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6245225" y="2745830"/>
            <a:ext cx="2514600" cy="3173413"/>
            <a:chOff x="2974" y="2304"/>
            <a:chExt cx="1584" cy="1999"/>
          </a:xfrm>
          <a:solidFill>
            <a:schemeClr val="bg1">
              <a:lumMod val="65000"/>
            </a:schemeClr>
          </a:solidFill>
        </p:grpSpPr>
        <p:sp>
          <p:nvSpPr>
            <p:cNvPr id="14355" name="Rectangle 30"/>
            <p:cNvSpPr>
              <a:spLocks noChangeArrowheads="1"/>
            </p:cNvSpPr>
            <p:nvPr/>
          </p:nvSpPr>
          <p:spPr bwMode="auto">
            <a:xfrm>
              <a:off x="2974" y="3967"/>
              <a:ext cx="1584" cy="336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Regulatory network</a:t>
              </a:r>
            </a:p>
          </p:txBody>
        </p:sp>
        <p:cxnSp>
          <p:nvCxnSpPr>
            <p:cNvPr id="14356" name="AutoShape 31"/>
            <p:cNvCxnSpPr>
              <a:cxnSpLocks noChangeShapeType="1"/>
            </p:cNvCxnSpPr>
            <p:nvPr/>
          </p:nvCxnSpPr>
          <p:spPr bwMode="auto">
            <a:xfrm>
              <a:off x="3744" y="2304"/>
              <a:ext cx="624" cy="301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27263" y="3264791"/>
            <a:ext cx="3487738" cy="2057400"/>
            <a:chOff x="443" y="2400"/>
            <a:chExt cx="2197" cy="1296"/>
          </a:xfrm>
          <a:solidFill>
            <a:srgbClr val="B6D8F2"/>
          </a:solidFill>
        </p:grpSpPr>
        <p:sp>
          <p:nvSpPr>
            <p:cNvPr id="14353" name="Rectangle 24"/>
            <p:cNvSpPr>
              <a:spLocks noChangeArrowheads="1"/>
            </p:cNvSpPr>
            <p:nvPr/>
          </p:nvSpPr>
          <p:spPr bwMode="auto">
            <a:xfrm>
              <a:off x="443" y="3091"/>
              <a:ext cx="1296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>
                  <a:latin typeface="Times New Roman" pitchFamily="18" charset="0"/>
                  <a:cs typeface="Times New Roman" pitchFamily="18" charset="0"/>
                </a:rPr>
                <a:t>Clustering</a:t>
              </a:r>
            </a:p>
          </p:txBody>
        </p:sp>
        <p:cxnSp>
          <p:nvCxnSpPr>
            <p:cNvPr id="14354" name="AutoShape 25"/>
            <p:cNvCxnSpPr>
              <a:cxnSpLocks noChangeShapeType="1"/>
            </p:cNvCxnSpPr>
            <p:nvPr/>
          </p:nvCxnSpPr>
          <p:spPr bwMode="auto">
            <a:xfrm rot="5400000">
              <a:off x="1752" y="2808"/>
              <a:ext cx="1296" cy="480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584575" y="3223516"/>
            <a:ext cx="2362200" cy="2695575"/>
            <a:chOff x="1298" y="2374"/>
            <a:chExt cx="1488" cy="1698"/>
          </a:xfrm>
          <a:solidFill>
            <a:srgbClr val="B6D8F2"/>
          </a:solidFill>
        </p:grpSpPr>
        <p:sp>
          <p:nvSpPr>
            <p:cNvPr id="14351" name="Rectangle 27"/>
            <p:cNvSpPr>
              <a:spLocks noChangeArrowheads="1"/>
            </p:cNvSpPr>
            <p:nvPr/>
          </p:nvSpPr>
          <p:spPr bwMode="auto">
            <a:xfrm>
              <a:off x="1298" y="3736"/>
              <a:ext cx="1488" cy="336"/>
            </a:xfrm>
            <a:prstGeom prst="rect">
              <a:avLst/>
            </a:prstGeom>
            <a:grpFill/>
            <a:ln w="4445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200" dirty="0">
                  <a:latin typeface="Times New Roman" pitchFamily="18" charset="0"/>
                  <a:cs typeface="Times New Roman" pitchFamily="18" charset="0"/>
                </a:rPr>
                <a:t>Classification</a:t>
              </a:r>
            </a:p>
          </p:txBody>
        </p:sp>
        <p:cxnSp>
          <p:nvCxnSpPr>
            <p:cNvPr id="14352" name="AutoShape 28"/>
            <p:cNvCxnSpPr>
              <a:cxnSpLocks noChangeShapeType="1"/>
            </p:cNvCxnSpPr>
            <p:nvPr/>
          </p:nvCxnSpPr>
          <p:spPr bwMode="auto">
            <a:xfrm flipH="1">
              <a:off x="1792" y="2374"/>
              <a:ext cx="548" cy="853"/>
            </a:xfrm>
            <a:prstGeom prst="straightConnector1">
              <a:avLst/>
            </a:prstGeom>
            <a:grpFill/>
            <a:ln w="44450">
              <a:solidFill>
                <a:srgbClr val="FF66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46" name="Text Box 42"/>
          <p:cNvSpPr txBox="1">
            <a:spLocks noChangeArrowheads="1"/>
          </p:cNvSpPr>
          <p:nvPr/>
        </p:nvSpPr>
        <p:spPr bwMode="auto">
          <a:xfrm>
            <a:off x="498851" y="181159"/>
            <a:ext cx="11496782" cy="523220"/>
          </a:xfrm>
          <a:prstGeom prst="rect">
            <a:avLst/>
          </a:prstGeom>
          <a:solidFill>
            <a:srgbClr val="29669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itchFamily="18" charset="0"/>
              </a:rPr>
              <a:t>Types of Multi-Omics Data Analysis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858001" y="3264791"/>
            <a:ext cx="3009900" cy="1960563"/>
            <a:chOff x="3600" y="1776"/>
            <a:chExt cx="1896" cy="1235"/>
          </a:xfrm>
          <a:solidFill>
            <a:schemeClr val="bg1">
              <a:lumMod val="65000"/>
            </a:schemeClr>
          </a:solidFill>
        </p:grpSpPr>
        <p:sp>
          <p:nvSpPr>
            <p:cNvPr id="14349" name="Rectangle 30"/>
            <p:cNvSpPr>
              <a:spLocks noChangeArrowheads="1"/>
            </p:cNvSpPr>
            <p:nvPr/>
          </p:nvSpPr>
          <p:spPr bwMode="auto">
            <a:xfrm>
              <a:off x="3912" y="2579"/>
              <a:ext cx="1584" cy="432"/>
            </a:xfrm>
            <a:prstGeom prst="rect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Gene set enrichment </a:t>
              </a:r>
            </a:p>
            <a:p>
              <a:pPr algn="ctr"/>
              <a:r>
                <a:rPr lang="en-US" altLang="zh-TW" sz="2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analysis</a:t>
              </a:r>
            </a:p>
          </p:txBody>
        </p:sp>
        <p:cxnSp>
          <p:nvCxnSpPr>
            <p:cNvPr id="14350" name="AutoShape 31"/>
            <p:cNvCxnSpPr>
              <a:cxnSpLocks noChangeShapeType="1"/>
            </p:cNvCxnSpPr>
            <p:nvPr/>
          </p:nvCxnSpPr>
          <p:spPr bwMode="auto">
            <a:xfrm rot="16200000" flipH="1">
              <a:off x="3528" y="1848"/>
              <a:ext cx="768" cy="624"/>
            </a:xfrm>
            <a:prstGeom prst="straightConnector1">
              <a:avLst/>
            </a:prstGeom>
            <a:grpFill/>
            <a:ln w="44450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</p:spPr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917BA-8D0A-4209-7EF9-41B9CC4C1D12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EDA812-DB4B-F1DE-0EB4-ED2E6189B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557" y="974190"/>
            <a:ext cx="6013717" cy="4349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21482-4256-DD1A-029E-058DF5A9A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122" y="834539"/>
            <a:ext cx="4368800" cy="36195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1E244C-A6A0-BE3B-3BF6-720CC562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EB3D-9C7E-CE48-9F8A-45E0E50BD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80809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" pitchFamily="2" charset="0"/>
              </a:rPr>
              <a:t>Early integration          </a:t>
            </a:r>
            <a:r>
              <a:rPr lang="en-US" sz="2400" dirty="0">
                <a:latin typeface="Times" pitchFamily="2" charset="0"/>
              </a:rPr>
              <a:t>(concatenated or separated)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D7FD6-310A-BC48-8745-D68A84B13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080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2. Late integration                                   </a:t>
            </a:r>
            <a:r>
              <a:rPr lang="en-US" sz="2400" dirty="0">
                <a:latin typeface="Times" pitchFamily="2" charset="0"/>
              </a:rPr>
              <a:t>(analyze separately, then integrate</a:t>
            </a:r>
            <a:r>
              <a:rPr lang="en-US" dirty="0">
                <a:latin typeface="Times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D7155-6DF0-BB44-9DB9-0C18B115DA21}"/>
              </a:ext>
            </a:extLst>
          </p:cNvPr>
          <p:cNvSpPr/>
          <p:nvPr/>
        </p:nvSpPr>
        <p:spPr>
          <a:xfrm>
            <a:off x="690921" y="2774998"/>
            <a:ext cx="839244" cy="1164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Omics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8C11F-28B5-9F44-97FB-17516EF41A03}"/>
              </a:ext>
            </a:extLst>
          </p:cNvPr>
          <p:cNvSpPr/>
          <p:nvPr/>
        </p:nvSpPr>
        <p:spPr>
          <a:xfrm>
            <a:off x="1530263" y="2777086"/>
            <a:ext cx="839244" cy="11649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Omics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39B8B-7056-CE46-B2E7-BE4C45494030}"/>
              </a:ext>
            </a:extLst>
          </p:cNvPr>
          <p:cNvSpPr/>
          <p:nvPr/>
        </p:nvSpPr>
        <p:spPr>
          <a:xfrm>
            <a:off x="2346541" y="2776795"/>
            <a:ext cx="839244" cy="11649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Omics 3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D6F62C0-D669-A04A-BEDB-D359A9711B27}"/>
              </a:ext>
            </a:extLst>
          </p:cNvPr>
          <p:cNvSpPr/>
          <p:nvPr/>
        </p:nvSpPr>
        <p:spPr>
          <a:xfrm rot="16200000">
            <a:off x="3866037" y="2781977"/>
            <a:ext cx="162839" cy="117601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highlight>
                <a:srgbClr val="000000"/>
              </a:highlight>
              <a:latin typeface="Time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E1EDC-5E60-7941-B48B-1336DD7C79E4}"/>
              </a:ext>
            </a:extLst>
          </p:cNvPr>
          <p:cNvSpPr txBox="1"/>
          <p:nvPr/>
        </p:nvSpPr>
        <p:spPr>
          <a:xfrm>
            <a:off x="3469051" y="2919232"/>
            <a:ext cx="145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Analysis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CF6CDC-A5E8-3E42-A818-E79E107BB16F}"/>
              </a:ext>
            </a:extLst>
          </p:cNvPr>
          <p:cNvSpPr/>
          <p:nvPr/>
        </p:nvSpPr>
        <p:spPr>
          <a:xfrm>
            <a:off x="4922070" y="3103898"/>
            <a:ext cx="564330" cy="52287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25565-BA2C-E448-9404-995D6FB90D14}"/>
              </a:ext>
            </a:extLst>
          </p:cNvPr>
          <p:cNvSpPr txBox="1"/>
          <p:nvPr/>
        </p:nvSpPr>
        <p:spPr>
          <a:xfrm>
            <a:off x="4477725" y="2400488"/>
            <a:ext cx="145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Multi-Omics</a:t>
            </a:r>
          </a:p>
          <a:p>
            <a:pPr algn="ctr"/>
            <a:r>
              <a:rPr lang="en-US" dirty="0">
                <a:latin typeface="Times" pitchFamily="2" charset="0"/>
              </a:rPr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2A622-54B3-D947-AA4C-F15CA3AAEAD2}"/>
              </a:ext>
            </a:extLst>
          </p:cNvPr>
          <p:cNvSpPr txBox="1"/>
          <p:nvPr/>
        </p:nvSpPr>
        <p:spPr>
          <a:xfrm>
            <a:off x="10499164" y="4068427"/>
            <a:ext cx="201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Single-Omics Specific 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6D48B-3385-7149-BD25-398FD9C8BA2C}"/>
              </a:ext>
            </a:extLst>
          </p:cNvPr>
          <p:cNvSpPr/>
          <p:nvPr/>
        </p:nvSpPr>
        <p:spPr>
          <a:xfrm>
            <a:off x="7004139" y="2087911"/>
            <a:ext cx="839244" cy="1146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Omics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1767D-E3E6-1344-B14C-56355D370063}"/>
              </a:ext>
            </a:extLst>
          </p:cNvPr>
          <p:cNvSpPr/>
          <p:nvPr/>
        </p:nvSpPr>
        <p:spPr>
          <a:xfrm>
            <a:off x="8267893" y="2087911"/>
            <a:ext cx="839244" cy="11649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Omics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707D87-F8AA-1541-B6B9-C2B07011A852}"/>
              </a:ext>
            </a:extLst>
          </p:cNvPr>
          <p:cNvSpPr/>
          <p:nvPr/>
        </p:nvSpPr>
        <p:spPr>
          <a:xfrm>
            <a:off x="9531648" y="2087911"/>
            <a:ext cx="839244" cy="11461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 pitchFamily="2" charset="0"/>
              </a:rPr>
              <a:t>Omics 3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53AC5E8-1635-654C-BCAF-56A9123A4A0F}"/>
              </a:ext>
            </a:extLst>
          </p:cNvPr>
          <p:cNvSpPr/>
          <p:nvPr/>
        </p:nvSpPr>
        <p:spPr>
          <a:xfrm>
            <a:off x="7321462" y="3359302"/>
            <a:ext cx="133613" cy="58386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highlight>
                <a:srgbClr val="000000"/>
              </a:highlight>
              <a:latin typeface="Times" pitchFamily="2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44A113B-E090-C54B-90CD-B6D67D0DCE7F}"/>
              </a:ext>
            </a:extLst>
          </p:cNvPr>
          <p:cNvSpPr/>
          <p:nvPr/>
        </p:nvSpPr>
        <p:spPr>
          <a:xfrm>
            <a:off x="8663832" y="3373916"/>
            <a:ext cx="133613" cy="58386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highlight>
                <a:srgbClr val="000000"/>
              </a:highlight>
              <a:latin typeface="Times" pitchFamily="2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5A8C356-FDB0-FB45-8709-4A32489B3ED3}"/>
              </a:ext>
            </a:extLst>
          </p:cNvPr>
          <p:cNvSpPr/>
          <p:nvPr/>
        </p:nvSpPr>
        <p:spPr>
          <a:xfrm>
            <a:off x="9931046" y="3376004"/>
            <a:ext cx="133613" cy="58386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highlight>
                <a:srgbClr val="000000"/>
              </a:highlight>
              <a:latin typeface="Times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420A0C-CB5D-DF46-87E1-7BB196A98DC2}"/>
              </a:ext>
            </a:extLst>
          </p:cNvPr>
          <p:cNvSpPr/>
          <p:nvPr/>
        </p:nvSpPr>
        <p:spPr>
          <a:xfrm>
            <a:off x="7106103" y="4068427"/>
            <a:ext cx="564330" cy="52287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F51B91-EB0D-5E48-926D-1EE4773CE973}"/>
              </a:ext>
            </a:extLst>
          </p:cNvPr>
          <p:cNvSpPr/>
          <p:nvPr/>
        </p:nvSpPr>
        <p:spPr>
          <a:xfrm>
            <a:off x="8460999" y="4095567"/>
            <a:ext cx="564330" cy="5228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32893-9493-7948-9E38-323A0C83A016}"/>
              </a:ext>
            </a:extLst>
          </p:cNvPr>
          <p:cNvSpPr/>
          <p:nvPr/>
        </p:nvSpPr>
        <p:spPr>
          <a:xfrm>
            <a:off x="9715687" y="4085129"/>
            <a:ext cx="564330" cy="5228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16B258F-D029-7947-8F66-7436B6C45EC0}"/>
              </a:ext>
            </a:extLst>
          </p:cNvPr>
          <p:cNvSpPr/>
          <p:nvPr/>
        </p:nvSpPr>
        <p:spPr>
          <a:xfrm rot="16200000">
            <a:off x="8501178" y="4145910"/>
            <a:ext cx="513567" cy="1725098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3AFB9A-DAC2-9141-BF85-572E9E5905FD}"/>
              </a:ext>
            </a:extLst>
          </p:cNvPr>
          <p:cNvSpPr/>
          <p:nvPr/>
        </p:nvSpPr>
        <p:spPr>
          <a:xfrm>
            <a:off x="8405350" y="5500672"/>
            <a:ext cx="564330" cy="522870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C2BFF-8662-F44A-AC66-EC3A92606CA2}"/>
              </a:ext>
            </a:extLst>
          </p:cNvPr>
          <p:cNvSpPr txBox="1"/>
          <p:nvPr/>
        </p:nvSpPr>
        <p:spPr>
          <a:xfrm>
            <a:off x="9122080" y="5416937"/>
            <a:ext cx="1453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Multi-Omics</a:t>
            </a:r>
          </a:p>
          <a:p>
            <a:pPr algn="ctr"/>
            <a:r>
              <a:rPr lang="en-US" dirty="0">
                <a:latin typeface="Times" pitchFamily="2" charset="0"/>
              </a:rPr>
              <a:t>Result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1EB3FF-4AB2-3D12-0658-D90CFB7AB4DD}"/>
              </a:ext>
            </a:extLst>
          </p:cNvPr>
          <p:cNvSpPr txBox="1">
            <a:spLocks/>
          </p:cNvSpPr>
          <p:nvPr/>
        </p:nvSpPr>
        <p:spPr>
          <a:xfrm>
            <a:off x="838200" y="78203"/>
            <a:ext cx="10515600" cy="811138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When to Integrate?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9287E9-8E61-6FD3-495C-4F61D3351CE9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4A961-5806-AB3D-D321-9C2C9D39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animBg="1"/>
      <p:bldP spid="6" grpId="0" animBg="1"/>
      <p:bldP spid="7" grpId="0" animBg="1"/>
      <p:bldP spid="8" grpId="0" animBg="1"/>
      <p:bldP spid="8" grpId="1" animBg="1"/>
      <p:bldP spid="9" grpId="0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2068D9-BC3B-09BB-34F5-26A7615A4A27}"/>
              </a:ext>
            </a:extLst>
          </p:cNvPr>
          <p:cNvSpPr txBox="1">
            <a:spLocks/>
          </p:cNvSpPr>
          <p:nvPr/>
        </p:nvSpPr>
        <p:spPr>
          <a:xfrm>
            <a:off x="838200" y="78203"/>
            <a:ext cx="10515600" cy="811138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Horizontal Multi-Omics Integration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497A9-3924-64F0-F037-23F33B470776}"/>
              </a:ext>
            </a:extLst>
          </p:cNvPr>
          <p:cNvGrpSpPr/>
          <p:nvPr/>
        </p:nvGrpSpPr>
        <p:grpSpPr>
          <a:xfrm>
            <a:off x="1047238" y="4195764"/>
            <a:ext cx="3853715" cy="1742420"/>
            <a:chOff x="2168065" y="4048780"/>
            <a:chExt cx="3853715" cy="1742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ECE4ED-EE4B-70FF-2E4B-1571C2086D20}"/>
                </a:ext>
              </a:extLst>
            </p:cNvPr>
            <p:cNvSpPr txBox="1"/>
            <p:nvPr/>
          </p:nvSpPr>
          <p:spPr>
            <a:xfrm>
              <a:off x="2470575" y="44196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D</a:t>
              </a:r>
              <a:r>
                <a:rPr lang="en-US" baseline="-25000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94F53E-EEA3-C3BD-8BE8-4122D0E6D8CD}"/>
                </a:ext>
              </a:extLst>
            </p:cNvPr>
            <p:cNvSpPr/>
            <p:nvPr/>
          </p:nvSpPr>
          <p:spPr>
            <a:xfrm>
              <a:off x="2318176" y="4048780"/>
              <a:ext cx="838200" cy="1230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7EFD8C-401A-D8F2-2F69-B484E91D4408}"/>
                </a:ext>
              </a:extLst>
            </p:cNvPr>
            <p:cNvSpPr txBox="1"/>
            <p:nvPr/>
          </p:nvSpPr>
          <p:spPr>
            <a:xfrm>
              <a:off x="3582111" y="444144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D</a:t>
              </a:r>
              <a:r>
                <a:rPr lang="en-US" baseline="-25000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B171E4-FC4F-0922-D7A0-F94EB5301D61}"/>
                </a:ext>
              </a:extLst>
            </p:cNvPr>
            <p:cNvSpPr/>
            <p:nvPr/>
          </p:nvSpPr>
          <p:spPr>
            <a:xfrm>
              <a:off x="3429712" y="4048780"/>
              <a:ext cx="838200" cy="1230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B4BCAD-0782-107A-F203-F5A67A94D281}"/>
                </a:ext>
              </a:extLst>
            </p:cNvPr>
            <p:cNvSpPr txBox="1"/>
            <p:nvPr/>
          </p:nvSpPr>
          <p:spPr>
            <a:xfrm>
              <a:off x="2168065" y="5267405"/>
              <a:ext cx="997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G genes</a:t>
              </a:r>
              <a:r>
                <a:rPr lang="en-US" sz="1400" b="1" dirty="0">
                  <a:latin typeface="Times" pitchFamily="2" charset="0"/>
                  <a:sym typeface="Symbol"/>
                </a:rPr>
                <a:t></a:t>
              </a:r>
            </a:p>
            <a:p>
              <a:pPr algn="ctr"/>
              <a:r>
                <a:rPr lang="en-US" sz="1400" b="1" dirty="0">
                  <a:latin typeface="Times" pitchFamily="2" charset="0"/>
                </a:rPr>
                <a:t>S</a:t>
              </a:r>
              <a:r>
                <a:rPr lang="en-US" sz="1400" b="1" baseline="-25000" dirty="0">
                  <a:latin typeface="Times" pitchFamily="2" charset="0"/>
                </a:rPr>
                <a:t>1</a:t>
              </a:r>
              <a:r>
                <a:rPr lang="en-US" sz="1400" b="1" dirty="0">
                  <a:latin typeface="Times" pitchFamily="2" charset="0"/>
                </a:rPr>
                <a:t> samples</a:t>
              </a:r>
              <a:endParaRPr lang="en-US" sz="1400" b="1" baseline="-25000" dirty="0">
                <a:latin typeface="Times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9EC699-E6C5-F7C9-4866-009D3160046B}"/>
                </a:ext>
              </a:extLst>
            </p:cNvPr>
            <p:cNvSpPr txBox="1"/>
            <p:nvPr/>
          </p:nvSpPr>
          <p:spPr>
            <a:xfrm>
              <a:off x="3355802" y="5267980"/>
              <a:ext cx="9973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G genes</a:t>
              </a:r>
              <a:r>
                <a:rPr lang="en-US" sz="1400" b="1" dirty="0">
                  <a:latin typeface="Times" pitchFamily="2" charset="0"/>
                  <a:sym typeface="Symbol"/>
                </a:rPr>
                <a:t></a:t>
              </a:r>
            </a:p>
            <a:p>
              <a:pPr algn="ctr"/>
              <a:r>
                <a:rPr lang="en-US" sz="1400" b="1" dirty="0">
                  <a:latin typeface="Times" pitchFamily="2" charset="0"/>
                </a:rPr>
                <a:t>S</a:t>
              </a:r>
              <a:r>
                <a:rPr lang="en-US" sz="1400" b="1" baseline="-25000" dirty="0">
                  <a:latin typeface="Times" pitchFamily="2" charset="0"/>
                </a:rPr>
                <a:t>2</a:t>
              </a:r>
              <a:r>
                <a:rPr lang="en-US" sz="1400" b="1" dirty="0">
                  <a:latin typeface="Times" pitchFamily="2" charset="0"/>
                </a:rPr>
                <a:t> samples</a:t>
              </a:r>
              <a:endParaRPr lang="en-US" sz="1400" b="1" baseline="-25000" dirty="0">
                <a:latin typeface="Times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47E5BC-64F5-C0BE-2FAE-B6FA1AA16286}"/>
                </a:ext>
              </a:extLst>
            </p:cNvPr>
            <p:cNvSpPr txBox="1"/>
            <p:nvPr/>
          </p:nvSpPr>
          <p:spPr>
            <a:xfrm>
              <a:off x="5233869" y="44414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D</a:t>
              </a:r>
              <a:r>
                <a:rPr lang="en-US" baseline="-25000" dirty="0">
                  <a:latin typeface="Times" pitchFamily="2" charset="0"/>
                </a:rPr>
                <a:t>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0FB5AE-F435-7894-2B19-1DA5637E7B73}"/>
                </a:ext>
              </a:extLst>
            </p:cNvPr>
            <p:cNvSpPr/>
            <p:nvPr/>
          </p:nvSpPr>
          <p:spPr>
            <a:xfrm>
              <a:off x="5081470" y="4048780"/>
              <a:ext cx="838200" cy="1230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F3B1A2-6F4C-C4C2-8EDF-5023737E9F54}"/>
                </a:ext>
              </a:extLst>
            </p:cNvPr>
            <p:cNvSpPr txBox="1"/>
            <p:nvPr/>
          </p:nvSpPr>
          <p:spPr>
            <a:xfrm>
              <a:off x="4990729" y="5267980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G genes</a:t>
              </a:r>
              <a:r>
                <a:rPr lang="en-US" sz="1400" b="1" dirty="0">
                  <a:latin typeface="Times" pitchFamily="2" charset="0"/>
                  <a:sym typeface="Symbol"/>
                </a:rPr>
                <a:t></a:t>
              </a:r>
            </a:p>
            <a:p>
              <a:pPr algn="ctr"/>
              <a:r>
                <a:rPr lang="en-US" sz="1400" b="1" dirty="0">
                  <a:latin typeface="Times" pitchFamily="2" charset="0"/>
                </a:rPr>
                <a:t>S</a:t>
              </a:r>
              <a:r>
                <a:rPr lang="en-US" sz="1400" b="1" baseline="-25000" dirty="0">
                  <a:latin typeface="Times" pitchFamily="2" charset="0"/>
                </a:rPr>
                <a:t>K</a:t>
              </a:r>
              <a:r>
                <a:rPr lang="en-US" sz="1400" b="1" dirty="0">
                  <a:latin typeface="Times" pitchFamily="2" charset="0"/>
                </a:rPr>
                <a:t> samples</a:t>
              </a:r>
              <a:endParaRPr lang="en-US" sz="1400" b="1" baseline="-25000" dirty="0">
                <a:latin typeface="Times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1F3C96-F5E8-8D03-0BA3-551CDC430195}"/>
                </a:ext>
              </a:extLst>
            </p:cNvPr>
            <p:cNvSpPr txBox="1"/>
            <p:nvPr/>
          </p:nvSpPr>
          <p:spPr>
            <a:xfrm>
              <a:off x="4393231" y="4429781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" pitchFamily="2" charset="0"/>
                </a:rPr>
                <a:t>….</a:t>
              </a:r>
              <a:endParaRPr lang="en-US" sz="2400" baseline="-25000" dirty="0">
                <a:latin typeface="Times" pitchFamily="2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5C583C-90D4-D41F-8FCD-9123C34291B8}"/>
              </a:ext>
            </a:extLst>
          </p:cNvPr>
          <p:cNvSpPr txBox="1"/>
          <p:nvPr/>
        </p:nvSpPr>
        <p:spPr>
          <a:xfrm>
            <a:off x="6096000" y="2035821"/>
            <a:ext cx="5347799" cy="2769989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" pitchFamily="2" charset="0"/>
              </a:rPr>
              <a:t>Same kind of omics data on K different samples or subject cohorts</a:t>
            </a:r>
            <a:r>
              <a:rPr lang="en-US" sz="2400" dirty="0">
                <a:solidFill>
                  <a:schemeClr val="bg1"/>
                </a:solidFill>
                <a:latin typeface="Times" pitchFamily="2" charset="0"/>
              </a:rPr>
              <a:t> (GWAS, gene expression, 	methylation, </a:t>
            </a:r>
            <a:r>
              <a:rPr lang="en-US" sz="2400" dirty="0" err="1">
                <a:solidFill>
                  <a:schemeClr val="bg1"/>
                </a:solidFill>
                <a:latin typeface="Times" pitchFamily="2" charset="0"/>
              </a:rPr>
              <a:t>eQTL</a:t>
            </a:r>
            <a:r>
              <a:rPr lang="en-US" sz="2400" dirty="0">
                <a:solidFill>
                  <a:schemeClr val="bg1"/>
                </a:solidFill>
                <a:latin typeface="Times" pitchFamily="2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" pitchFamily="2" charset="0"/>
              </a:rPr>
              <a:t>Increase statistical power and generate robust discoveries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13CC5D-A5DC-7A4D-D806-1773C2FA9968}"/>
              </a:ext>
            </a:extLst>
          </p:cNvPr>
          <p:cNvSpPr/>
          <p:nvPr/>
        </p:nvSpPr>
        <p:spPr>
          <a:xfrm>
            <a:off x="1284166" y="6244371"/>
            <a:ext cx="2567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" pitchFamily="2" charset="0"/>
                <a:cs typeface="Arial" pitchFamily="34" charset="0"/>
              </a:rPr>
              <a:t>Tseng et al. (2012) </a:t>
            </a:r>
            <a:r>
              <a:rPr lang="en-US" sz="1200" i="1" dirty="0">
                <a:latin typeface="Times" pitchFamily="2" charset="0"/>
                <a:cs typeface="Arial" pitchFamily="34" charset="0"/>
              </a:rPr>
              <a:t>Nucleic Acids Res.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BECA06-9773-7421-2490-85E9655B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41"/>
          <a:stretch/>
        </p:blipFill>
        <p:spPr>
          <a:xfrm>
            <a:off x="748201" y="1117600"/>
            <a:ext cx="4347704" cy="2988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99F1BA-B3A5-58BD-F89E-6291FBF6F68B}"/>
              </a:ext>
            </a:extLst>
          </p:cNvPr>
          <p:cNvSpPr/>
          <p:nvPr/>
        </p:nvSpPr>
        <p:spPr>
          <a:xfrm>
            <a:off x="9448800" y="6452175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0E8825-7311-0905-217C-CF4D8115763D}"/>
              </a:ext>
            </a:extLst>
          </p:cNvPr>
          <p:cNvSpPr txBox="1"/>
          <p:nvPr/>
        </p:nvSpPr>
        <p:spPr>
          <a:xfrm>
            <a:off x="6019799" y="5038430"/>
            <a:ext cx="5704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LECTURE 1: C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" pitchFamily="2" charset="0"/>
              </a:rPr>
              <a:t>ombining multiple genomic studies for horizontal meta-analysis and data integration (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Times" pitchFamily="2" charset="0"/>
              </a:rPr>
              <a:t>MetaOmics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" pitchFamily="2" charset="0"/>
              </a:rPr>
              <a:t>)</a:t>
            </a:r>
            <a:endParaRPr lang="en-US" sz="2400" dirty="0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34B8C5-6E5B-496C-DCB8-05BC0C49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0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2068D9-BC3B-09BB-34F5-26A7615A4A27}"/>
              </a:ext>
            </a:extLst>
          </p:cNvPr>
          <p:cNvSpPr txBox="1">
            <a:spLocks/>
          </p:cNvSpPr>
          <p:nvPr/>
        </p:nvSpPr>
        <p:spPr>
          <a:xfrm>
            <a:off x="838200" y="78203"/>
            <a:ext cx="10515600" cy="811138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Vertical Multi-Omics Integration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C583C-90D4-D41F-8FCD-9123C34291B8}"/>
              </a:ext>
            </a:extLst>
          </p:cNvPr>
          <p:cNvSpPr txBox="1"/>
          <p:nvPr/>
        </p:nvSpPr>
        <p:spPr>
          <a:xfrm>
            <a:off x="6096000" y="2035821"/>
            <a:ext cx="5012157" cy="3323987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" pitchFamily="2" charset="0"/>
              </a:rPr>
              <a:t>Same samples or subject cohort analyzed using different omics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latin typeface="Times" pitchFamily="2" charset="0"/>
              </a:rPr>
              <a:t>Understand the complex biology and diseases systematically and holistically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13CC5D-A5DC-7A4D-D806-1773C2FA9968}"/>
              </a:ext>
            </a:extLst>
          </p:cNvPr>
          <p:cNvSpPr/>
          <p:nvPr/>
        </p:nvSpPr>
        <p:spPr>
          <a:xfrm>
            <a:off x="5003780" y="6499744"/>
            <a:ext cx="2805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Tseng et al. (2012) </a:t>
            </a:r>
            <a:r>
              <a:rPr lang="en-US" sz="1200" i="1" dirty="0">
                <a:latin typeface="Arial" pitchFamily="34" charset="0"/>
                <a:cs typeface="Arial" pitchFamily="34" charset="0"/>
              </a:rPr>
              <a:t>Nucleic Acids Res.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27F62-8EF1-9C3A-9ED5-53910A137860}"/>
              </a:ext>
            </a:extLst>
          </p:cNvPr>
          <p:cNvGrpSpPr/>
          <p:nvPr/>
        </p:nvGrpSpPr>
        <p:grpSpPr>
          <a:xfrm>
            <a:off x="1305941" y="4861855"/>
            <a:ext cx="3076577" cy="1808440"/>
            <a:chOff x="6524623" y="4048780"/>
            <a:chExt cx="3076577" cy="18084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E7F4CA-568F-B8D8-109E-6233DF0A63BF}"/>
                </a:ext>
              </a:extLst>
            </p:cNvPr>
            <p:cNvSpPr/>
            <p:nvPr/>
          </p:nvSpPr>
          <p:spPr>
            <a:xfrm>
              <a:off x="8305800" y="4119146"/>
              <a:ext cx="1251858" cy="452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1B2D08-72C1-5544-CEDA-4FEC95DEB4C1}"/>
                </a:ext>
              </a:extLst>
            </p:cNvPr>
            <p:cNvSpPr txBox="1"/>
            <p:nvPr/>
          </p:nvSpPr>
          <p:spPr>
            <a:xfrm>
              <a:off x="6978284" y="4048780"/>
              <a:ext cx="9188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G</a:t>
              </a:r>
              <a:r>
                <a:rPr lang="en-US" sz="1400" b="1" baseline="-25000" dirty="0"/>
                <a:t>1</a:t>
              </a:r>
              <a:r>
                <a:rPr lang="en-US" sz="1400" b="1" dirty="0"/>
                <a:t> SNP</a:t>
              </a:r>
              <a:r>
                <a:rPr lang="en-US" sz="1400" b="1" dirty="0">
                  <a:sym typeface="Symbol"/>
                </a:rPr>
                <a:t></a:t>
              </a:r>
            </a:p>
            <a:p>
              <a:pPr algn="ctr"/>
              <a:r>
                <a:rPr lang="en-US" sz="1400" b="1" dirty="0"/>
                <a:t>S samples</a:t>
              </a:r>
              <a:endParaRPr lang="en-US" sz="1400" b="1" baseline="-25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EF16B4-A86A-78D4-448C-D562216B0327}"/>
                </a:ext>
              </a:extLst>
            </p:cNvPr>
            <p:cNvSpPr/>
            <p:nvPr/>
          </p:nvSpPr>
          <p:spPr>
            <a:xfrm>
              <a:off x="8305800" y="4652546"/>
              <a:ext cx="1251858" cy="452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AEB813-95EE-ACCE-4091-75C6B3A4025F}"/>
                </a:ext>
              </a:extLst>
            </p:cNvPr>
            <p:cNvSpPr txBox="1"/>
            <p:nvPr/>
          </p:nvSpPr>
          <p:spPr>
            <a:xfrm>
              <a:off x="6524623" y="4582180"/>
              <a:ext cx="1736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G</a:t>
              </a:r>
              <a:r>
                <a:rPr lang="en-US" sz="1400" b="1" baseline="-25000" dirty="0"/>
                <a:t>2</a:t>
              </a:r>
              <a:r>
                <a:rPr lang="en-US" sz="1400" b="1" dirty="0"/>
                <a:t> gene expression </a:t>
              </a:r>
              <a:r>
                <a:rPr lang="en-US" sz="1400" b="1" dirty="0">
                  <a:sym typeface="Symbol"/>
                </a:rPr>
                <a:t></a:t>
              </a:r>
            </a:p>
            <a:p>
              <a:pPr algn="ctr"/>
              <a:r>
                <a:rPr lang="en-US" sz="1400" b="1" dirty="0"/>
                <a:t>S samples</a:t>
              </a:r>
              <a:endParaRPr lang="en-US" sz="1400" b="1" baseline="-25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1A825C-ED70-4801-2DB6-1F04A61A3C7D}"/>
                </a:ext>
              </a:extLst>
            </p:cNvPr>
            <p:cNvSpPr/>
            <p:nvPr/>
          </p:nvSpPr>
          <p:spPr>
            <a:xfrm>
              <a:off x="8349342" y="5404366"/>
              <a:ext cx="1251858" cy="452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0CB993-19E4-B972-0DE7-A3A6FF647D24}"/>
                </a:ext>
              </a:extLst>
            </p:cNvPr>
            <p:cNvSpPr txBox="1"/>
            <p:nvPr/>
          </p:nvSpPr>
          <p:spPr>
            <a:xfrm>
              <a:off x="6964919" y="5334000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G</a:t>
              </a:r>
              <a:r>
                <a:rPr lang="en-US" sz="1400" b="1" baseline="-25000" dirty="0"/>
                <a:t>H</a:t>
              </a:r>
              <a:r>
                <a:rPr lang="en-US" sz="1400" b="1" dirty="0"/>
                <a:t> </a:t>
              </a:r>
              <a:r>
                <a:rPr lang="en-US" sz="1400" b="1" dirty="0" err="1"/>
                <a:t>miRNA</a:t>
              </a:r>
              <a:r>
                <a:rPr lang="en-US" sz="1400" b="1" dirty="0">
                  <a:sym typeface="Symbol"/>
                </a:rPr>
                <a:t></a:t>
              </a:r>
            </a:p>
            <a:p>
              <a:pPr algn="ctr"/>
              <a:r>
                <a:rPr lang="en-US" sz="1400" b="1" dirty="0"/>
                <a:t>S samples</a:t>
              </a:r>
              <a:endParaRPr lang="en-US" sz="1400" b="1" baseline="-25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36048C-D013-4A15-9C57-6FC37628492F}"/>
                </a:ext>
              </a:extLst>
            </p:cNvPr>
            <p:cNvSpPr txBox="1"/>
            <p:nvPr/>
          </p:nvSpPr>
          <p:spPr>
            <a:xfrm>
              <a:off x="8763003" y="5061388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>
                  <a:sym typeface="Symbol"/>
                </a:rPr>
                <a:t></a:t>
              </a:r>
              <a:endParaRPr lang="en-US" sz="20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7DCDC8-5071-1C05-A4C1-EC2980648677}"/>
                </a:ext>
              </a:extLst>
            </p:cNvPr>
            <p:cNvSpPr txBox="1"/>
            <p:nvPr/>
          </p:nvSpPr>
          <p:spPr>
            <a:xfrm>
              <a:off x="8686800" y="4124980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5DF3EE-05F1-404B-0D63-5953DFC87FBD}"/>
                </a:ext>
              </a:extLst>
            </p:cNvPr>
            <p:cNvSpPr txBox="1"/>
            <p:nvPr/>
          </p:nvSpPr>
          <p:spPr>
            <a:xfrm>
              <a:off x="8686800" y="4658380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067373-F9CA-C39B-752F-A6DBADE0A753}"/>
                </a:ext>
              </a:extLst>
            </p:cNvPr>
            <p:cNvSpPr txBox="1"/>
            <p:nvPr/>
          </p:nvSpPr>
          <p:spPr>
            <a:xfrm>
              <a:off x="8686800" y="5421868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H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94357C0-7DBA-D650-446A-C3057567B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2"/>
          <a:stretch/>
        </p:blipFill>
        <p:spPr>
          <a:xfrm>
            <a:off x="977026" y="1004308"/>
            <a:ext cx="4129935" cy="377316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9A91682-0DB9-32FE-78CD-DADB5ABC168A}"/>
              </a:ext>
            </a:extLst>
          </p:cNvPr>
          <p:cNvSpPr/>
          <p:nvPr/>
        </p:nvSpPr>
        <p:spPr>
          <a:xfrm>
            <a:off x="9448800" y="6452175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9C8C61-5D12-3501-282A-2335F379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6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A34A-0588-B4C5-A0BA-79965AF0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48" y="147145"/>
            <a:ext cx="10515600" cy="746236"/>
          </a:xfrm>
          <a:solidFill>
            <a:srgbClr val="29669C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8128-C586-FD5C-6DB1-8E8205AD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8" y="1127436"/>
            <a:ext cx="11009243" cy="54538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Multi-Omics Data Integration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integrate omics data?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Multi-omics data source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analysis themes and examples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omics data integration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Vertical Multi-Omics Data Integration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integration approaches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integration approaches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 Omics Data Integration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Session: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49051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76CA8-9A9A-62B5-C782-A74E3D79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24897-377E-6C4E-820B-5BE46D73E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535" y="1110206"/>
            <a:ext cx="9903127" cy="55683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American Statistical Association (ASA): </a:t>
            </a:r>
          </a:p>
          <a:p>
            <a:pPr marL="0" indent="0">
              <a:buNone/>
            </a:pPr>
            <a:r>
              <a:rPr lang="en-US" sz="2400" b="1" dirty="0">
                <a:latin typeface="Times" pitchFamily="2" charset="0"/>
              </a:rPr>
              <a:t>Section on Statistics in Genomics and Genetics (SSGG)</a:t>
            </a:r>
          </a:p>
          <a:p>
            <a:pPr marL="0" indent="0">
              <a:buNone/>
            </a:pPr>
            <a:endParaRPr lang="en-US" sz="24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Directors:</a:t>
            </a: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George Tseng (University of Pittsburgh)</a:t>
            </a: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Katerina </a:t>
            </a:r>
            <a:r>
              <a:rPr lang="en-US" sz="2400" dirty="0" err="1">
                <a:latin typeface="Times" pitchFamily="2" charset="0"/>
              </a:rPr>
              <a:t>Kechris</a:t>
            </a:r>
            <a:r>
              <a:rPr lang="en-US" sz="2400" dirty="0">
                <a:latin typeface="Times" pitchFamily="2" charset="0"/>
              </a:rPr>
              <a:t> (University of Colorado Denver)</a:t>
            </a:r>
          </a:p>
          <a:p>
            <a:pPr marL="0" indent="0">
              <a:buNone/>
            </a:pPr>
            <a:endParaRPr lang="en-US" sz="24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Instructors: </a:t>
            </a: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Session 1: </a:t>
            </a:r>
            <a:r>
              <a:rPr lang="en-US" sz="2400" dirty="0" err="1">
                <a:latin typeface="Times" pitchFamily="2" charset="0"/>
              </a:rPr>
              <a:t>Wenjia</a:t>
            </a:r>
            <a:r>
              <a:rPr lang="en-US" sz="2400" dirty="0">
                <a:latin typeface="Times" pitchFamily="2" charset="0"/>
              </a:rPr>
              <a:t> Wang (University of Pittsburgh)</a:t>
            </a: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Session 2: Sierra </a:t>
            </a:r>
            <a:r>
              <a:rPr lang="en-US" sz="2400" dirty="0" err="1">
                <a:latin typeface="Times" pitchFamily="2" charset="0"/>
              </a:rPr>
              <a:t>Niemiec</a:t>
            </a:r>
            <a:r>
              <a:rPr lang="en-US" sz="2400" dirty="0">
                <a:latin typeface="Times" pitchFamily="2" charset="0"/>
              </a:rPr>
              <a:t> (University of Colorado Denver)</a:t>
            </a: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Session 3: Jack </a:t>
            </a:r>
            <a:r>
              <a:rPr lang="en-US" sz="2400" dirty="0" err="1">
                <a:latin typeface="Times" pitchFamily="2" charset="0"/>
              </a:rPr>
              <a:t>Pattee</a:t>
            </a:r>
            <a:r>
              <a:rPr lang="en-US" sz="2400" dirty="0">
                <a:latin typeface="Times" pitchFamily="2" charset="0"/>
              </a:rPr>
              <a:t> (University of Colorado Denver)</a:t>
            </a:r>
          </a:p>
          <a:p>
            <a:pPr marL="0" indent="0">
              <a:buNone/>
            </a:pPr>
            <a:r>
              <a:rPr lang="en-US" sz="2400" dirty="0">
                <a:latin typeface="Times" pitchFamily="2" charset="0"/>
              </a:rPr>
              <a:t>Session 4: Rick Chang (University of Pittsburgh) </a:t>
            </a:r>
          </a:p>
          <a:p>
            <a:pPr marL="0" indent="0">
              <a:buNone/>
            </a:pPr>
            <a:endParaRPr lang="en-US" sz="2400" dirty="0">
              <a:latin typeface="Times" pitchFamily="2" charset="0"/>
            </a:endParaRPr>
          </a:p>
          <a:p>
            <a:pPr marL="0" indent="0">
              <a:buNone/>
            </a:pPr>
            <a:endParaRPr lang="en-US" sz="2400" dirty="0">
              <a:latin typeface="Time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BE4E01-D903-BA4F-5C3D-A3A7CE5EE055}"/>
              </a:ext>
            </a:extLst>
          </p:cNvPr>
          <p:cNvSpPr txBox="1">
            <a:spLocks/>
          </p:cNvSpPr>
          <p:nvPr/>
        </p:nvSpPr>
        <p:spPr>
          <a:xfrm>
            <a:off x="717790" y="179418"/>
            <a:ext cx="10515600" cy="746236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Selective Introduction of Multi-Omics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2B2EA-0F65-E403-6CE2-1B56995FB7C3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16C58-57C6-6B4E-6811-1E7F27FE6062}"/>
              </a:ext>
            </a:extLst>
          </p:cNvPr>
          <p:cNvSpPr txBox="1"/>
          <p:nvPr/>
        </p:nvSpPr>
        <p:spPr>
          <a:xfrm>
            <a:off x="7919670" y="4273324"/>
            <a:ext cx="4193382" cy="2135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Times" pitchFamily="2" charset="0"/>
              </a:rPr>
              <a:t>Acknowledgement of support from SSGG: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Times" pitchFamily="2" charset="0"/>
              </a:rPr>
              <a:t>Nancy Zhang (Section Chair 2023)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Times" pitchFamily="2" charset="0"/>
              </a:rPr>
              <a:t>Michael C. Wu (Past Chair 2022)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Times" pitchFamily="2" charset="0"/>
              </a:rPr>
              <a:t>Yijuan</a:t>
            </a:r>
            <a:r>
              <a:rPr lang="en-US" sz="1800" dirty="0">
                <a:latin typeface="Times" pitchFamily="2" charset="0"/>
              </a:rPr>
              <a:t> Hu (Treasurer)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Times" pitchFamily="2" charset="0"/>
              </a:rPr>
              <a:t>Yuchao</a:t>
            </a:r>
            <a:r>
              <a:rPr lang="en-US" sz="1800" dirty="0">
                <a:latin typeface="Times" pitchFamily="2" charset="0"/>
              </a:rPr>
              <a:t> Jiang (Communications Officer)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44E1D-6184-0506-CCC7-FAFAABB4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8BC03-2E6C-7049-AF04-F1E89AB0D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41" b="6316"/>
          <a:stretch/>
        </p:blipFill>
        <p:spPr>
          <a:xfrm>
            <a:off x="1862461" y="732082"/>
            <a:ext cx="4997616" cy="427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535D7-908D-08E2-7916-6296B83E2B55}"/>
              </a:ext>
            </a:extLst>
          </p:cNvPr>
          <p:cNvSpPr txBox="1"/>
          <p:nvPr/>
        </p:nvSpPr>
        <p:spPr>
          <a:xfrm>
            <a:off x="2614513" y="6577823"/>
            <a:ext cx="499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" pitchFamily="2" charset="0"/>
              </a:rPr>
              <a:t>Wu et al. (2019). </a:t>
            </a:r>
            <a:r>
              <a:rPr lang="en-US" sz="1000" i="1" dirty="0">
                <a:latin typeface="Times" pitchFamily="2" charset="0"/>
              </a:rPr>
              <a:t>High Throughput; </a:t>
            </a:r>
            <a:r>
              <a:rPr lang="en-US" sz="1000" dirty="0" err="1">
                <a:latin typeface="Times" pitchFamily="2" charset="0"/>
              </a:rPr>
              <a:t>Hasin</a:t>
            </a:r>
            <a:r>
              <a:rPr lang="en-US" sz="1000" dirty="0">
                <a:latin typeface="Times" pitchFamily="2" charset="0"/>
              </a:rPr>
              <a:t> et al. (2017). </a:t>
            </a:r>
            <a:r>
              <a:rPr lang="en-US" sz="1000" i="1" dirty="0">
                <a:latin typeface="Times" pitchFamily="2" charset="0"/>
              </a:rPr>
              <a:t>Genome Biology.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BA32F8-8533-7B74-37CF-C74E68B48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52" y="76826"/>
            <a:ext cx="10515600" cy="795533"/>
          </a:xfrm>
          <a:solidFill>
            <a:srgbClr val="29669C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	Vertical Multi-Omics Integration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" pitchFamily="2" charset="0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7003BCAC-8DDB-F79D-C0F4-FA98EEBC1A2F}"/>
              </a:ext>
            </a:extLst>
          </p:cNvPr>
          <p:cNvSpPr txBox="1"/>
          <p:nvPr/>
        </p:nvSpPr>
        <p:spPr>
          <a:xfrm>
            <a:off x="88402" y="2867411"/>
            <a:ext cx="3026053" cy="3170099"/>
          </a:xfrm>
          <a:prstGeom prst="rect">
            <a:avLst/>
          </a:prstGeom>
          <a:solidFill>
            <a:srgbClr val="B6D8F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" pitchFamily="2" charset="0"/>
              </a:rPr>
              <a:t>Parallel</a:t>
            </a:r>
            <a:r>
              <a:rPr lang="en-US" sz="2000" b="1" dirty="0">
                <a:latin typeface="Times" pitchFamily="2" charset="0"/>
              </a:rPr>
              <a:t> integration treat omics measurements from different platforms equally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itchFamily="2" charset="0"/>
              </a:rPr>
              <a:t>Most methods are parallel, since it can be easily generalized to arbitrary number &amp; types of omics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A0743-779C-FAF0-219B-5D2F5EF00EBF}"/>
              </a:ext>
            </a:extLst>
          </p:cNvPr>
          <p:cNvSpPr txBox="1"/>
          <p:nvPr/>
        </p:nvSpPr>
        <p:spPr>
          <a:xfrm>
            <a:off x="7878540" y="6324316"/>
            <a:ext cx="5743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441D7CB-743E-83C9-97D3-F206D05ED160}"/>
              </a:ext>
            </a:extLst>
          </p:cNvPr>
          <p:cNvSpPr txBox="1"/>
          <p:nvPr/>
        </p:nvSpPr>
        <p:spPr>
          <a:xfrm>
            <a:off x="8835578" y="2382254"/>
            <a:ext cx="3022115" cy="3477875"/>
          </a:xfrm>
          <a:prstGeom prst="rect">
            <a:avLst/>
          </a:prstGeom>
          <a:solidFill>
            <a:srgbClr val="B6D8F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" pitchFamily="2" charset="0"/>
              </a:rPr>
              <a:t>Hierarchical</a:t>
            </a:r>
            <a:r>
              <a:rPr lang="en-US" sz="2000" b="1" dirty="0">
                <a:latin typeface="Times" pitchFamily="2" charset="0"/>
              </a:rPr>
              <a:t> integration incorporates prior knowledge of regulatory relationship among different omics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" pitchFamily="2" charset="0"/>
              </a:rPr>
              <a:t>Hierarchical integration can more closely reflect the biological nature of multidimensional data, but it lacks generalizability.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7FB55-A70E-CEF6-A9B2-4DE5C067E64F}"/>
              </a:ext>
            </a:extLst>
          </p:cNvPr>
          <p:cNvSpPr txBox="1"/>
          <p:nvPr/>
        </p:nvSpPr>
        <p:spPr>
          <a:xfrm>
            <a:off x="2899034" y="5275354"/>
            <a:ext cx="567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" pitchFamily="2" charset="0"/>
              </a:rPr>
              <a:t>Vertical Integration Scheme: </a:t>
            </a:r>
          </a:p>
          <a:p>
            <a:pPr algn="ctr"/>
            <a:r>
              <a:rPr lang="en-US" sz="2400" b="1" dirty="0">
                <a:latin typeface="Times" pitchFamily="2" charset="0"/>
              </a:rPr>
              <a:t>Parallel vs Hierarchical Integration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40210D-F224-1176-1002-86CEF2A08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66" b="5582"/>
          <a:stretch/>
        </p:blipFill>
        <p:spPr>
          <a:xfrm>
            <a:off x="6860077" y="1378100"/>
            <a:ext cx="1644546" cy="3564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35D33-1E43-2FC4-798F-3F897494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BA32F8-8533-7B74-37CF-C74E68B48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6" y="99010"/>
            <a:ext cx="11013392" cy="632626"/>
          </a:xfrm>
          <a:solidFill>
            <a:srgbClr val="29669C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	Parallel Multi-Omics Integration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0D24B-38AE-734E-02D5-91AEF45B8804}"/>
              </a:ext>
            </a:extLst>
          </p:cNvPr>
          <p:cNvSpPr txBox="1"/>
          <p:nvPr/>
        </p:nvSpPr>
        <p:spPr>
          <a:xfrm>
            <a:off x="294476" y="823104"/>
            <a:ext cx="1138437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u="sng" dirty="0"/>
              <a:t>S</a:t>
            </a:r>
            <a:r>
              <a:rPr lang="en-US" sz="1600" b="1" dirty="0"/>
              <a:t>imilarity </a:t>
            </a:r>
            <a:r>
              <a:rPr lang="en-US" sz="1600" b="1" u="sng" dirty="0"/>
              <a:t>N</a:t>
            </a:r>
            <a:r>
              <a:rPr lang="en-US" sz="1600" b="1" dirty="0"/>
              <a:t>etwork </a:t>
            </a:r>
            <a:r>
              <a:rPr lang="en-US" sz="1600" b="1" u="sng" dirty="0"/>
              <a:t>F</a:t>
            </a:r>
            <a:r>
              <a:rPr lang="en-US" sz="1600" b="1" dirty="0"/>
              <a:t>usion method (SNF)</a:t>
            </a:r>
            <a:r>
              <a:rPr lang="en-US" sz="1600" dirty="0"/>
              <a:t> uses networks of samples as a basis for integration to </a:t>
            </a:r>
            <a:r>
              <a:rPr lang="en-US" sz="1600" u="sng" dirty="0"/>
              <a:t>cluster the samples</a:t>
            </a:r>
            <a:r>
              <a:rPr lang="en-US" sz="1600" dirty="0"/>
              <a:t>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43324D-22B5-E49C-F41E-037070A48066}"/>
              </a:ext>
            </a:extLst>
          </p:cNvPr>
          <p:cNvGrpSpPr/>
          <p:nvPr/>
        </p:nvGrpSpPr>
        <p:grpSpPr>
          <a:xfrm>
            <a:off x="684370" y="4722497"/>
            <a:ext cx="9215346" cy="1770378"/>
            <a:chOff x="346509" y="1566054"/>
            <a:chExt cx="9215346" cy="17703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24F5B-80A3-7C57-E667-76D7E90EC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476" y="1744254"/>
              <a:ext cx="1731585" cy="11054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C8D283-DD8F-4F29-0801-4B57ADA8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0256" y="1787493"/>
              <a:ext cx="1770939" cy="98052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9E373D-114A-A996-403E-9741949CCFDA}"/>
                </a:ext>
              </a:extLst>
            </p:cNvPr>
            <p:cNvGrpSpPr/>
            <p:nvPr/>
          </p:nvGrpSpPr>
          <p:grpSpPr>
            <a:xfrm>
              <a:off x="989272" y="1657952"/>
              <a:ext cx="1731585" cy="1434262"/>
              <a:chOff x="975367" y="1932950"/>
              <a:chExt cx="1803241" cy="138613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0D1B687-0019-4A0F-E553-4C7EA02AE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891" y="1932950"/>
                <a:ext cx="1594701" cy="101202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FB40D99-0340-C68B-8331-6875F34CC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367" y="3057475"/>
                <a:ext cx="1803241" cy="26161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9110F90-9341-6991-7CF9-6AC500BABEDD}"/>
                </a:ext>
              </a:extLst>
            </p:cNvPr>
            <p:cNvGrpSpPr/>
            <p:nvPr/>
          </p:nvGrpSpPr>
          <p:grpSpPr>
            <a:xfrm>
              <a:off x="2666115" y="2027643"/>
              <a:ext cx="707104" cy="307777"/>
              <a:chOff x="2666115" y="2027643"/>
              <a:chExt cx="707104" cy="30777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7AFBAAE-28F7-8302-6E22-FA8A1FAED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0857" y="2314145"/>
                <a:ext cx="564332" cy="0"/>
              </a:xfrm>
              <a:prstGeom prst="straightConnector1">
                <a:avLst/>
              </a:prstGeom>
              <a:ln w="19050">
                <a:solidFill>
                  <a:srgbClr val="2966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C85FAA-9D7C-A93E-2BD0-17D6E900B7C9}"/>
                  </a:ext>
                </a:extLst>
              </p:cNvPr>
              <p:cNvSpPr txBox="1"/>
              <p:nvPr/>
            </p:nvSpPr>
            <p:spPr>
              <a:xfrm>
                <a:off x="2666115" y="2027643"/>
                <a:ext cx="707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9669C"/>
                    </a:solidFill>
                  </a:rPr>
                  <a:t>scale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8B597D-97D2-4507-93D3-344FB2B76029}"/>
                </a:ext>
              </a:extLst>
            </p:cNvPr>
            <p:cNvGrpSpPr/>
            <p:nvPr/>
          </p:nvGrpSpPr>
          <p:grpSpPr>
            <a:xfrm>
              <a:off x="5006043" y="2043606"/>
              <a:ext cx="1120090" cy="307777"/>
              <a:chOff x="4929566" y="2017608"/>
              <a:chExt cx="1120090" cy="307777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F595C3-305A-F07F-96AD-BF25DDFC6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0061" y="2296991"/>
                <a:ext cx="879101" cy="0"/>
              </a:xfrm>
              <a:prstGeom prst="straightConnector1">
                <a:avLst/>
              </a:prstGeom>
              <a:ln w="19050">
                <a:solidFill>
                  <a:srgbClr val="2966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AE96A5-93DF-DE2E-C6E5-7806668B2DFC}"/>
                  </a:ext>
                </a:extLst>
              </p:cNvPr>
              <p:cNvSpPr txBox="1"/>
              <p:nvPr/>
            </p:nvSpPr>
            <p:spPr>
              <a:xfrm>
                <a:off x="4929566" y="2017608"/>
                <a:ext cx="1120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29669C"/>
                    </a:solidFill>
                  </a:rPr>
                  <a:t>decompose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C27F32-AB0B-2CEE-D598-2411F2EE5AC6}"/>
                </a:ext>
              </a:extLst>
            </p:cNvPr>
            <p:cNvSpPr txBox="1"/>
            <p:nvPr/>
          </p:nvSpPr>
          <p:spPr>
            <a:xfrm>
              <a:off x="346509" y="3059433"/>
              <a:ext cx="3339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Concatenate data matrices from K platform 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EB21FC0-F511-409F-E387-553B0C5CDE9A}"/>
                </a:ext>
              </a:extLst>
            </p:cNvPr>
            <p:cNvSpPr/>
            <p:nvPr/>
          </p:nvSpPr>
          <p:spPr>
            <a:xfrm>
              <a:off x="6795437" y="1869209"/>
              <a:ext cx="288758" cy="980520"/>
            </a:xfrm>
            <a:prstGeom prst="roundRect">
              <a:avLst/>
            </a:prstGeom>
            <a:noFill/>
            <a:ln w="19050">
              <a:solidFill>
                <a:srgbClr val="29669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4E875A8-00B0-A140-0851-616452FD00B2}"/>
                </a:ext>
              </a:extLst>
            </p:cNvPr>
            <p:cNvSpPr/>
            <p:nvPr/>
          </p:nvSpPr>
          <p:spPr>
            <a:xfrm>
              <a:off x="7177437" y="1879500"/>
              <a:ext cx="288758" cy="980520"/>
            </a:xfrm>
            <a:prstGeom prst="roundRect">
              <a:avLst/>
            </a:prstGeom>
            <a:noFill/>
            <a:ln w="19050">
              <a:solidFill>
                <a:srgbClr val="29669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E13405-AE63-3FDA-5800-6DE2D27CFB56}"/>
                </a:ext>
              </a:extLst>
            </p:cNvPr>
            <p:cNvCxnSpPr/>
            <p:nvPr/>
          </p:nvCxnSpPr>
          <p:spPr>
            <a:xfrm flipH="1">
              <a:off x="6564429" y="2860020"/>
              <a:ext cx="231008" cy="1994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4EC0E4-7133-88A2-F67E-CA70FD14C07B}"/>
                </a:ext>
              </a:extLst>
            </p:cNvPr>
            <p:cNvCxnSpPr>
              <a:cxnSpLocks/>
            </p:cNvCxnSpPr>
            <p:nvPr/>
          </p:nvCxnSpPr>
          <p:spPr>
            <a:xfrm>
              <a:off x="7499884" y="2849729"/>
              <a:ext cx="237621" cy="1994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3B9C53-9D2C-E717-A810-E13A5166D869}"/>
                </a:ext>
              </a:extLst>
            </p:cNvPr>
            <p:cNvSpPr txBox="1"/>
            <p:nvPr/>
          </p:nvSpPr>
          <p:spPr>
            <a:xfrm>
              <a:off x="4699777" y="3010581"/>
              <a:ext cx="2384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9669C"/>
                  </a:solidFill>
                </a:rPr>
                <a:t>joint structure matrix of rank r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0491C0-6733-499B-A487-A8980F576BBB}"/>
                    </a:ext>
                  </a:extLst>
                </p:cNvPr>
                <p:cNvSpPr txBox="1"/>
                <p:nvPr/>
              </p:nvSpPr>
              <p:spPr>
                <a:xfrm>
                  <a:off x="7177437" y="3024969"/>
                  <a:ext cx="238441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29669C"/>
                      </a:solidFill>
                    </a:rPr>
                    <a:t>individual structure of rank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2966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29669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29669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1200" dirty="0">
                    <a:solidFill>
                      <a:srgbClr val="29669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E0491C0-6733-499B-A487-A8980F576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437" y="3024969"/>
                  <a:ext cx="2384418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0E31E0-A95F-C4F8-12A6-20224EC99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78794" y="2852316"/>
              <a:ext cx="111868" cy="19177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2D30483-D2EB-64B6-BD67-8A9BAE6CB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56471" y="1566054"/>
              <a:ext cx="1770939" cy="24964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4C571F2-ACBC-3D5C-892C-72AA01CA1745}"/>
              </a:ext>
            </a:extLst>
          </p:cNvPr>
          <p:cNvSpPr txBox="1"/>
          <p:nvPr/>
        </p:nvSpPr>
        <p:spPr>
          <a:xfrm>
            <a:off x="352946" y="3828455"/>
            <a:ext cx="11673150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u="sng" dirty="0"/>
              <a:t>J</a:t>
            </a:r>
            <a:r>
              <a:rPr lang="en-US" sz="1600" b="1" dirty="0"/>
              <a:t>oint and </a:t>
            </a:r>
            <a:r>
              <a:rPr lang="en-US" sz="1600" b="1" u="sng" dirty="0"/>
              <a:t>I</a:t>
            </a:r>
            <a:r>
              <a:rPr lang="en-US" sz="1600" b="1" dirty="0"/>
              <a:t>ndividual </a:t>
            </a:r>
            <a:r>
              <a:rPr lang="en-US" sz="1600" b="1" u="sng" dirty="0"/>
              <a:t>V</a:t>
            </a:r>
            <a:r>
              <a:rPr lang="en-US" sz="1600" b="1" dirty="0"/>
              <a:t>ariation </a:t>
            </a:r>
            <a:r>
              <a:rPr lang="en-US" sz="1600" b="1" u="sng" dirty="0"/>
              <a:t>E</a:t>
            </a:r>
            <a:r>
              <a:rPr lang="en-US" sz="1600" b="1" dirty="0"/>
              <a:t>xplained (JIVE)</a:t>
            </a:r>
            <a:r>
              <a:rPr lang="en-US" sz="1600" dirty="0"/>
              <a:t> decomposes the concatenated data into a sum of three terms: </a:t>
            </a:r>
            <a:r>
              <a:rPr lang="en-US" altLang="zh-CN" sz="1600" dirty="0"/>
              <a:t>(1) </a:t>
            </a:r>
            <a:r>
              <a:rPr lang="en-US" sz="1600" b="1" dirty="0"/>
              <a:t>joint structure</a:t>
            </a:r>
            <a:r>
              <a:rPr lang="en-US" sz="1600" dirty="0"/>
              <a:t> between data types;</a:t>
            </a:r>
            <a:r>
              <a:rPr lang="zh-CN" altLang="en-US" sz="1600" dirty="0"/>
              <a:t> </a:t>
            </a:r>
            <a:r>
              <a:rPr lang="en-US" altLang="zh-CN" sz="1600" b="1" dirty="0"/>
              <a:t>(2) </a:t>
            </a:r>
            <a:r>
              <a:rPr lang="en-US" sz="1600" b="1" dirty="0"/>
              <a:t>structure individual </a:t>
            </a:r>
            <a:r>
              <a:rPr lang="en-US" sz="1600" dirty="0"/>
              <a:t>to each data type;</a:t>
            </a:r>
            <a:r>
              <a:rPr lang="en-US" sz="1600" b="1" dirty="0"/>
              <a:t> (3) residual noise</a:t>
            </a:r>
            <a:r>
              <a:rPr lang="en-US" sz="1600" dirty="0"/>
              <a:t>. 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6DC89E1-85A4-0948-1730-5776F337E8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1275077"/>
            <a:ext cx="6850855" cy="2409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EB6E4-54DF-B52B-243C-310822E469A7}"/>
              </a:ext>
            </a:extLst>
          </p:cNvPr>
          <p:cNvSpPr txBox="1"/>
          <p:nvPr/>
        </p:nvSpPr>
        <p:spPr>
          <a:xfrm>
            <a:off x="1169273" y="6600316"/>
            <a:ext cx="77950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" pitchFamily="2" charset="0"/>
              </a:rPr>
              <a:t>Wang et al. (2014) </a:t>
            </a:r>
            <a:r>
              <a:rPr lang="en-US" sz="1000" i="1" dirty="0">
                <a:latin typeface="Times" pitchFamily="2" charset="0"/>
              </a:rPr>
              <a:t>Nat Methods</a:t>
            </a:r>
            <a:r>
              <a:rPr lang="en-US" sz="1000" dirty="0">
                <a:latin typeface="Times" pitchFamily="2" charset="0"/>
              </a:rPr>
              <a:t>; Lock et al. (2013)</a:t>
            </a:r>
            <a:r>
              <a:rPr lang="en-US" sz="1000" i="1" dirty="0">
                <a:latin typeface="Times" pitchFamily="2" charset="0"/>
              </a:rPr>
              <a:t> The Annals of Applied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72709-4C96-B24A-77EF-189CECD0AAE9}"/>
              </a:ext>
            </a:extLst>
          </p:cNvPr>
          <p:cNvSpPr txBox="1"/>
          <p:nvPr/>
        </p:nvSpPr>
        <p:spPr>
          <a:xfrm>
            <a:off x="9283626" y="4213940"/>
            <a:ext cx="3217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itchFamily="2" charset="0"/>
              </a:rPr>
              <a:t>LECTURE 3: Dimension Reduction (JIVE)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D93CC-0FB5-F0EA-2777-E786A0420D75}"/>
              </a:ext>
            </a:extLst>
          </p:cNvPr>
          <p:cNvSpPr txBox="1"/>
          <p:nvPr/>
        </p:nvSpPr>
        <p:spPr>
          <a:xfrm>
            <a:off x="8765125" y="1289622"/>
            <a:ext cx="2872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itchFamily="2" charset="0"/>
              </a:rPr>
              <a:t>LECTURE 2: Clustering of Samples (MOVICS)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981B62-F563-6A4A-C8F1-6C570F727F2A}"/>
              </a:ext>
            </a:extLst>
          </p:cNvPr>
          <p:cNvSpPr txBox="1"/>
          <p:nvPr/>
        </p:nvSpPr>
        <p:spPr>
          <a:xfrm>
            <a:off x="9318299" y="3474904"/>
            <a:ext cx="2740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nstructor: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Sierra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Niemiec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4EB4F4A-33DC-1C4E-AAED-8795C99A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796" r="3796"/>
          <a:stretch/>
        </p:blipFill>
        <p:spPr bwMode="auto">
          <a:xfrm>
            <a:off x="10044801" y="2018599"/>
            <a:ext cx="1433040" cy="14104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B1DCB8-40BD-A83D-2469-B3867947FC8A}"/>
              </a:ext>
            </a:extLst>
          </p:cNvPr>
          <p:cNvSpPr txBox="1"/>
          <p:nvPr/>
        </p:nvSpPr>
        <p:spPr>
          <a:xfrm>
            <a:off x="9759913" y="6113310"/>
            <a:ext cx="243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nstructor: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Pattee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4766229-5553-74E0-CBE6-FB64D187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796" r="3796"/>
          <a:stretch/>
        </p:blipFill>
        <p:spPr bwMode="auto">
          <a:xfrm>
            <a:off x="10364206" y="4900611"/>
            <a:ext cx="1296414" cy="12759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E448573-EBDF-EE20-26AE-EDFF72F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BA32F8-8533-7B74-37CF-C74E68B48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46" y="99010"/>
            <a:ext cx="11013392" cy="632626"/>
          </a:xfrm>
          <a:solidFill>
            <a:srgbClr val="29669C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	Parallel Multi-Omics Integration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EB6E4-54DF-B52B-243C-310822E469A7}"/>
              </a:ext>
            </a:extLst>
          </p:cNvPr>
          <p:cNvSpPr txBox="1"/>
          <p:nvPr/>
        </p:nvSpPr>
        <p:spPr>
          <a:xfrm>
            <a:off x="2534399" y="6512769"/>
            <a:ext cx="40858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" pitchFamily="2" charset="0"/>
              </a:rPr>
              <a:t>Hao  et al. (2021) </a:t>
            </a:r>
            <a:r>
              <a:rPr lang="en-US" sz="1000" i="1" dirty="0">
                <a:latin typeface="Times" pitchFamily="2" charset="0"/>
              </a:rPr>
              <a:t>Cell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576F3E-2B8F-E6E0-9E91-CB8138A26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66" y="955374"/>
            <a:ext cx="5537501" cy="5537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8AFE8-171D-E2D2-01E7-B6E830B4F988}"/>
              </a:ext>
            </a:extLst>
          </p:cNvPr>
          <p:cNvSpPr txBox="1"/>
          <p:nvPr/>
        </p:nvSpPr>
        <p:spPr>
          <a:xfrm>
            <a:off x="6935925" y="2514395"/>
            <a:ext cx="4522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LECTURE 4b: Single-cell Multi-Omics Analysis (Seurat)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066E50-BDA2-37D8-38B6-4E2792A52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18048" b="35451"/>
          <a:stretch/>
        </p:blipFill>
        <p:spPr bwMode="auto">
          <a:xfrm>
            <a:off x="9493827" y="3873342"/>
            <a:ext cx="1641490" cy="16155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59D1D4D-E251-6B3E-34F5-5E704492C735}"/>
              </a:ext>
            </a:extLst>
          </p:cNvPr>
          <p:cNvSpPr txBox="1"/>
          <p:nvPr/>
        </p:nvSpPr>
        <p:spPr>
          <a:xfrm>
            <a:off x="9197259" y="5556070"/>
            <a:ext cx="243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nstructor: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Rick Chang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66553-AC88-89EF-613F-0F28EAE1F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BA32F8-8533-7B74-37CF-C74E68B48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63" y="132759"/>
            <a:ext cx="11265665" cy="672634"/>
          </a:xfrm>
          <a:solidFill>
            <a:srgbClr val="29669C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	Hierarchical Multi-Omics Integration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5529A-C68B-C4DE-C281-B8CAD1785706}"/>
              </a:ext>
            </a:extLst>
          </p:cNvPr>
          <p:cNvGrpSpPr/>
          <p:nvPr/>
        </p:nvGrpSpPr>
        <p:grpSpPr>
          <a:xfrm>
            <a:off x="355663" y="1261088"/>
            <a:ext cx="7217802" cy="4736569"/>
            <a:chOff x="646230" y="1501200"/>
            <a:chExt cx="7217802" cy="47365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CA304B-E520-2545-92C0-913E7D2E0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230" y="2448804"/>
              <a:ext cx="6835837" cy="37889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255201-69C0-BCD9-0860-E99F991F17B2}"/>
                </a:ext>
              </a:extLst>
            </p:cNvPr>
            <p:cNvSpPr txBox="1"/>
            <p:nvPr/>
          </p:nvSpPr>
          <p:spPr>
            <a:xfrm>
              <a:off x="808276" y="2817260"/>
              <a:ext cx="2272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 variant;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Regulatory omics (e.g., miRNA);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Exposure, etc.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A8DD5-6AB5-92DF-BDE3-45AE77468344}"/>
                </a:ext>
              </a:extLst>
            </p:cNvPr>
            <p:cNvSpPr txBox="1"/>
            <p:nvPr/>
          </p:nvSpPr>
          <p:spPr>
            <a:xfrm>
              <a:off x="6441837" y="5466921"/>
              <a:ext cx="1422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Outcome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0255201-69C0-BCD9-0860-E99F991F17B2}"/>
                </a:ext>
              </a:extLst>
            </p:cNvPr>
            <p:cNvSpPr txBox="1"/>
            <p:nvPr/>
          </p:nvSpPr>
          <p:spPr>
            <a:xfrm>
              <a:off x="3644598" y="1501200"/>
              <a:ext cx="25837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Transcriptomics;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Proteomics;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Metabolomics, etc.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7E5826-ECBF-66DB-A882-ECFF7F0FC1FF}"/>
              </a:ext>
            </a:extLst>
          </p:cNvPr>
          <p:cNvSpPr txBox="1"/>
          <p:nvPr/>
        </p:nvSpPr>
        <p:spPr>
          <a:xfrm>
            <a:off x="1192603" y="6538087"/>
            <a:ext cx="4052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Zhang et al. (2016) </a:t>
            </a:r>
            <a:r>
              <a:rPr lang="en-US" sz="1000" i="1" dirty="0">
                <a:latin typeface="Times" pitchFamily="2" charset="0"/>
              </a:rPr>
              <a:t>Bioinformatics</a:t>
            </a:r>
            <a:r>
              <a:rPr lang="en-US" sz="1000" dirty="0">
                <a:latin typeface="Times" pitchFamily="2" charset="0"/>
              </a:rPr>
              <a:t>; Song et al. (2020). BAMA. </a:t>
            </a:r>
            <a:r>
              <a:rPr lang="en-US" sz="1000" i="1" dirty="0">
                <a:latin typeface="Times" pitchFamily="2" charset="0"/>
              </a:rPr>
              <a:t>Biometrics.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0ACAF-46A7-459E-10AF-B4BB3ED0D80B}"/>
              </a:ext>
            </a:extLst>
          </p:cNvPr>
          <p:cNvSpPr txBox="1"/>
          <p:nvPr/>
        </p:nvSpPr>
        <p:spPr>
          <a:xfrm>
            <a:off x="6961762" y="2382877"/>
            <a:ext cx="4522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LECTURE 4a: Causal Mediation Analysis for Multi-Omics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3F800-5FB2-B51A-F81E-987FE89F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9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A34A-0588-B4C5-A0BA-79965AF0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48" y="147145"/>
            <a:ext cx="10515600" cy="746236"/>
          </a:xfrm>
          <a:solidFill>
            <a:srgbClr val="29669C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8128-C586-FD5C-6DB1-8E8205AD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8" y="1127436"/>
            <a:ext cx="11009243" cy="54538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Multi-Omics Data Integration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integrate omics data?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Multi-omics data source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analysis themes and examples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omics data integration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for Vertical Multi-Omics Data Integration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integration approaches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integration approaches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Omics Data Integration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Session: </a:t>
            </a:r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49051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9C031-8610-5589-7F74-423F9EA6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2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41B1E-AABD-0825-5953-6BEBB49AC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"/>
          <a:stretch/>
        </p:blipFill>
        <p:spPr>
          <a:xfrm>
            <a:off x="5047109" y="771566"/>
            <a:ext cx="6823040" cy="543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508256" y="210340"/>
            <a:ext cx="11361893" cy="461665"/>
          </a:xfrm>
          <a:prstGeom prst="rect">
            <a:avLst/>
          </a:prstGeom>
          <a:solidFill>
            <a:srgbClr val="29669C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Transcriptomic meta-analysis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 and browser-based software suite: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E6E95F-82B5-024F-1B1A-F3B871FB6FBF}"/>
              </a:ext>
            </a:extLst>
          </p:cNvPr>
          <p:cNvGrpSpPr/>
          <p:nvPr/>
        </p:nvGrpSpPr>
        <p:grpSpPr>
          <a:xfrm>
            <a:off x="662460" y="4604897"/>
            <a:ext cx="3821655" cy="1742420"/>
            <a:chOff x="2176882" y="4048780"/>
            <a:chExt cx="3821655" cy="1742420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21C5AF4E-142E-9A31-CA14-D162FC5C61DC}"/>
                </a:ext>
              </a:extLst>
            </p:cNvPr>
            <p:cNvSpPr txBox="1"/>
            <p:nvPr/>
          </p:nvSpPr>
          <p:spPr>
            <a:xfrm>
              <a:off x="2470575" y="44196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9F90F8-81CB-BB27-CCA6-B7122F69CC8E}"/>
                </a:ext>
              </a:extLst>
            </p:cNvPr>
            <p:cNvSpPr/>
            <p:nvPr/>
          </p:nvSpPr>
          <p:spPr>
            <a:xfrm>
              <a:off x="2318176" y="4048780"/>
              <a:ext cx="838200" cy="1230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6DA239-3652-9386-DEB9-413D6891A488}"/>
                </a:ext>
              </a:extLst>
            </p:cNvPr>
            <p:cNvSpPr txBox="1"/>
            <p:nvPr/>
          </p:nvSpPr>
          <p:spPr>
            <a:xfrm>
              <a:off x="3582111" y="444144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728A81-F3A4-EE97-AE55-285E32932C74}"/>
                </a:ext>
              </a:extLst>
            </p:cNvPr>
            <p:cNvSpPr/>
            <p:nvPr/>
          </p:nvSpPr>
          <p:spPr>
            <a:xfrm>
              <a:off x="3429712" y="4048780"/>
              <a:ext cx="838200" cy="1230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B0E0B08-F185-04DC-0C34-2123E35CC3BC}"/>
                </a:ext>
              </a:extLst>
            </p:cNvPr>
            <p:cNvSpPr txBox="1"/>
            <p:nvPr/>
          </p:nvSpPr>
          <p:spPr>
            <a:xfrm>
              <a:off x="2176882" y="5267405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/>
                <a:t>G genes</a:t>
              </a:r>
              <a:r>
                <a:rPr lang="en-US" sz="1400" b="1" dirty="0">
                  <a:sym typeface="Symbol"/>
                </a:rPr>
                <a:t></a:t>
              </a:r>
            </a:p>
            <a:p>
              <a:pPr algn="ctr"/>
              <a:r>
                <a:rPr lang="en-US" sz="1400" b="1" dirty="0"/>
                <a:t>S</a:t>
              </a:r>
              <a:r>
                <a:rPr lang="en-US" sz="1400" b="1" baseline="-25000" dirty="0"/>
                <a:t>1</a:t>
              </a:r>
              <a:r>
                <a:rPr lang="en-US" sz="1400" b="1" dirty="0"/>
                <a:t> samples</a:t>
              </a:r>
              <a:endParaRPr lang="en-US" sz="1400" b="1" baseline="-25000" dirty="0"/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5EF18F47-6F74-D1C7-9FB8-ED1C0E73FF70}"/>
                </a:ext>
              </a:extLst>
            </p:cNvPr>
            <p:cNvSpPr txBox="1"/>
            <p:nvPr/>
          </p:nvSpPr>
          <p:spPr>
            <a:xfrm>
              <a:off x="3364619" y="5267980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/>
                <a:t>G genes</a:t>
              </a:r>
              <a:r>
                <a:rPr lang="en-US" sz="1400" b="1" dirty="0">
                  <a:sym typeface="Symbol"/>
                </a:rPr>
                <a:t></a:t>
              </a:r>
            </a:p>
            <a:p>
              <a:pPr algn="ctr"/>
              <a:r>
                <a:rPr lang="en-US" sz="1400" b="1" dirty="0"/>
                <a:t>S</a:t>
              </a:r>
              <a:r>
                <a:rPr lang="en-US" sz="1400" b="1" baseline="-25000" dirty="0"/>
                <a:t>2</a:t>
              </a:r>
              <a:r>
                <a:rPr lang="en-US" sz="1400" b="1" dirty="0"/>
                <a:t> samples</a:t>
              </a:r>
              <a:endParaRPr lang="en-US" sz="1400" b="1" baseline="-25000" dirty="0"/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90631321-7FB8-CB5E-F19E-DE18FDC95DCB}"/>
                </a:ext>
              </a:extLst>
            </p:cNvPr>
            <p:cNvSpPr txBox="1"/>
            <p:nvPr/>
          </p:nvSpPr>
          <p:spPr>
            <a:xfrm>
              <a:off x="5233869" y="4441448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</a:t>
              </a:r>
              <a:r>
                <a:rPr lang="en-US" baseline="-25000" dirty="0"/>
                <a:t>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51CD64-9F26-4B13-140B-1196583C8591}"/>
                </a:ext>
              </a:extLst>
            </p:cNvPr>
            <p:cNvSpPr/>
            <p:nvPr/>
          </p:nvSpPr>
          <p:spPr>
            <a:xfrm>
              <a:off x="5081470" y="4048780"/>
              <a:ext cx="838200" cy="12308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096F8FA2-7C17-FA53-69FF-7E837685B811}"/>
                </a:ext>
              </a:extLst>
            </p:cNvPr>
            <p:cNvSpPr txBox="1"/>
            <p:nvPr/>
          </p:nvSpPr>
          <p:spPr>
            <a:xfrm>
              <a:off x="5013972" y="5267980"/>
              <a:ext cx="984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/>
                <a:t>G genes</a:t>
              </a:r>
              <a:r>
                <a:rPr lang="en-US" sz="1400" b="1" dirty="0">
                  <a:sym typeface="Symbol"/>
                </a:rPr>
                <a:t></a:t>
              </a:r>
            </a:p>
            <a:p>
              <a:pPr algn="ctr"/>
              <a:r>
                <a:rPr lang="en-US" sz="1400" b="1" dirty="0"/>
                <a:t>S</a:t>
              </a:r>
              <a:r>
                <a:rPr lang="en-US" sz="1400" b="1" baseline="-25000" dirty="0"/>
                <a:t>K</a:t>
              </a:r>
              <a:r>
                <a:rPr lang="en-US" sz="1400" b="1" dirty="0"/>
                <a:t> samples</a:t>
              </a:r>
              <a:endParaRPr lang="en-US" sz="1400" b="1" baseline="-25000" dirty="0"/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F197FA50-AFBB-5F58-D126-D5F16F3FF551}"/>
                </a:ext>
              </a:extLst>
            </p:cNvPr>
            <p:cNvSpPr txBox="1"/>
            <p:nvPr/>
          </p:nvSpPr>
          <p:spPr>
            <a:xfrm>
              <a:off x="4393231" y="4429781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….</a:t>
              </a:r>
              <a:endParaRPr lang="en-US" sz="2400" baseline="-25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756AAC-AE03-F565-4BA2-C13C77707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97" y="806783"/>
            <a:ext cx="4347704" cy="3355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E4D857-D922-87E3-D158-7DC91ACF74C0}"/>
              </a:ext>
            </a:extLst>
          </p:cNvPr>
          <p:cNvSpPr txBox="1"/>
          <p:nvPr/>
        </p:nvSpPr>
        <p:spPr>
          <a:xfrm>
            <a:off x="662460" y="4151563"/>
            <a:ext cx="377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9669C"/>
                </a:solidFill>
              </a:rPr>
              <a:t>K transcriptomic datasets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4ACEC565-8FC8-40E6-6D5D-FA81ECBC569B}"/>
              </a:ext>
            </a:extLst>
          </p:cNvPr>
          <p:cNvSpPr txBox="1"/>
          <p:nvPr/>
        </p:nvSpPr>
        <p:spPr>
          <a:xfrm>
            <a:off x="2334390" y="6552003"/>
            <a:ext cx="9358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Ma et al. (2019) </a:t>
            </a:r>
            <a:r>
              <a:rPr lang="en-US" sz="1000" i="1" dirty="0">
                <a:solidFill>
                  <a:prstClr val="black"/>
                </a:solidFill>
                <a:latin typeface="Times" pitchFamily="2" charset="0"/>
              </a:rPr>
              <a:t>Bioinformatics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C47886-4770-175D-A965-B901448FFA9D}"/>
              </a:ext>
            </a:extLst>
          </p:cNvPr>
          <p:cNvSpPr/>
          <p:nvPr/>
        </p:nvSpPr>
        <p:spPr>
          <a:xfrm>
            <a:off x="5426495" y="4026272"/>
            <a:ext cx="809297" cy="537394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F186B7-940F-BAB2-4E7A-E02C77C67569}"/>
              </a:ext>
            </a:extLst>
          </p:cNvPr>
          <p:cNvSpPr/>
          <p:nvPr/>
        </p:nvSpPr>
        <p:spPr>
          <a:xfrm>
            <a:off x="7237147" y="4026249"/>
            <a:ext cx="809297" cy="537394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C47886-4770-175D-A965-B901448FFA9D}"/>
              </a:ext>
            </a:extLst>
          </p:cNvPr>
          <p:cNvSpPr/>
          <p:nvPr/>
        </p:nvSpPr>
        <p:spPr>
          <a:xfrm>
            <a:off x="8135007" y="4026249"/>
            <a:ext cx="910610" cy="537394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6F39E-7B36-7F26-68A5-71E65E7F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4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5A625CC-4D81-1D3C-43C6-C7D17954AB91}"/>
              </a:ext>
            </a:extLst>
          </p:cNvPr>
          <p:cNvGrpSpPr/>
          <p:nvPr/>
        </p:nvGrpSpPr>
        <p:grpSpPr>
          <a:xfrm>
            <a:off x="7410486" y="1543555"/>
            <a:ext cx="4670228" cy="3605705"/>
            <a:chOff x="6109405" y="651457"/>
            <a:chExt cx="5393858" cy="36429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4D245D-758C-2BAA-8F8B-4A9F978E3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645" b="23110"/>
            <a:stretch/>
          </p:blipFill>
          <p:spPr>
            <a:xfrm>
              <a:off x="6118463" y="2774695"/>
              <a:ext cx="5384800" cy="151970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8ED293-95FF-D951-1CE9-D76F8A763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3784"/>
            <a:stretch/>
          </p:blipFill>
          <p:spPr>
            <a:xfrm>
              <a:off x="6109405" y="651457"/>
              <a:ext cx="5384800" cy="21801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404261" y="129440"/>
            <a:ext cx="11108353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MetaDE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57294-BC56-5591-3986-4D8B9577B3A9}"/>
              </a:ext>
            </a:extLst>
          </p:cNvPr>
          <p:cNvSpPr txBox="1"/>
          <p:nvPr/>
        </p:nvSpPr>
        <p:spPr>
          <a:xfrm>
            <a:off x="445707" y="916564"/>
            <a:ext cx="11580388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u="sng" dirty="0">
                <a:effectLst/>
              </a:rPr>
              <a:t>A</a:t>
            </a:r>
            <a:r>
              <a:rPr lang="en-US" sz="1600" b="1" dirty="0">
                <a:effectLst/>
              </a:rPr>
              <a:t>daptively </a:t>
            </a:r>
            <a:r>
              <a:rPr lang="en-US" sz="1600" b="1" u="sng" dirty="0"/>
              <a:t>W</a:t>
            </a:r>
            <a:r>
              <a:rPr lang="en-US" sz="1600" b="1" dirty="0">
                <a:effectLst/>
              </a:rPr>
              <a:t>eighted </a:t>
            </a:r>
            <a:r>
              <a:rPr lang="en-US" sz="1600" b="1" u="sng" dirty="0">
                <a:effectLst/>
              </a:rPr>
              <a:t>F</a:t>
            </a:r>
            <a:r>
              <a:rPr lang="en-US" sz="1600" b="1" dirty="0">
                <a:effectLst/>
              </a:rPr>
              <a:t>isher (</a:t>
            </a:r>
            <a:r>
              <a:rPr lang="en-US" sz="1600" b="1" dirty="0" err="1">
                <a:effectLst/>
              </a:rPr>
              <a:t>AWFisher</a:t>
            </a:r>
            <a:r>
              <a:rPr lang="en-US" sz="1600" b="1" dirty="0">
                <a:effectLst/>
              </a:rPr>
              <a:t>)</a:t>
            </a:r>
            <a:r>
              <a:rPr lang="en-US" sz="1600" dirty="0">
                <a:effectLst/>
              </a:rPr>
              <a:t> </a:t>
            </a:r>
            <a:r>
              <a:rPr lang="en-US" sz="1600" b="1" dirty="0">
                <a:effectLst/>
              </a:rPr>
              <a:t>method</a:t>
            </a:r>
            <a:r>
              <a:rPr lang="en-US" sz="1600" dirty="0">
                <a:effectLst/>
              </a:rPr>
              <a:t> is one of the p-value combination methods that can additionally characterizes which study contributes to the meta-analysis result.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10537-CF3B-9C3A-BEA7-B67DC4D2BC7D}"/>
              </a:ext>
            </a:extLst>
          </p:cNvPr>
          <p:cNvSpPr txBox="1"/>
          <p:nvPr/>
        </p:nvSpPr>
        <p:spPr>
          <a:xfrm>
            <a:off x="2675283" y="6509921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prstClr val="black"/>
                </a:solidFill>
                <a:latin typeface="Times" pitchFamily="2" charset="0"/>
              </a:rPr>
              <a:t>Huo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 et al. (2020) </a:t>
            </a:r>
            <a:r>
              <a:rPr lang="en-US" sz="1000" i="1" dirty="0">
                <a:solidFill>
                  <a:prstClr val="black"/>
                </a:solidFill>
                <a:latin typeface="Times" pitchFamily="2" charset="0"/>
              </a:rPr>
              <a:t>Bioinformatics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BB9E06-C761-7E82-32CA-B7D0C456E1BB}"/>
              </a:ext>
            </a:extLst>
          </p:cNvPr>
          <p:cNvGrpSpPr/>
          <p:nvPr/>
        </p:nvGrpSpPr>
        <p:grpSpPr>
          <a:xfrm>
            <a:off x="152400" y="1830363"/>
            <a:ext cx="7292052" cy="589292"/>
            <a:chOff x="1797774" y="2766696"/>
            <a:chExt cx="7292052" cy="5892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E6682A3-A24B-7329-3E11-2D04497480C9}"/>
                </a:ext>
              </a:extLst>
            </p:cNvPr>
            <p:cNvGrpSpPr/>
            <p:nvPr/>
          </p:nvGrpSpPr>
          <p:grpSpPr>
            <a:xfrm>
              <a:off x="1797774" y="3000388"/>
              <a:ext cx="7292052" cy="355600"/>
              <a:chOff x="1797774" y="3000388"/>
              <a:chExt cx="7292052" cy="3556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D247DC9-4453-3B32-C048-E273E0FB5847}"/>
                  </a:ext>
                </a:extLst>
              </p:cNvPr>
              <p:cNvGrpSpPr/>
              <p:nvPr/>
            </p:nvGrpSpPr>
            <p:grpSpPr>
              <a:xfrm>
                <a:off x="3591850" y="3000388"/>
                <a:ext cx="5497976" cy="355600"/>
                <a:chOff x="2191313" y="3043803"/>
                <a:chExt cx="5497976" cy="35560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0AA1E63-C108-0119-66B2-9D90CD40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1313" y="3054529"/>
                  <a:ext cx="2311400" cy="33020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DC27BE91-AC02-D3F9-22A5-A6D90B58C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5089" y="3043803"/>
                  <a:ext cx="3124200" cy="355600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01787C-EF38-7D74-E5C9-06412D83D419}"/>
                  </a:ext>
                </a:extLst>
              </p:cNvPr>
              <p:cNvSpPr txBox="1"/>
              <p:nvPr/>
            </p:nvSpPr>
            <p:spPr>
              <a:xfrm>
                <a:off x="1797774" y="3000388"/>
                <a:ext cx="17940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29669C"/>
                    </a:solidFill>
                    <a:latin typeface="+mj-lt"/>
                  </a:rPr>
                  <a:t>Hypothesis Setting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15230A-D20A-F68D-EBB6-AAC90B56B5BD}"/>
                </a:ext>
              </a:extLst>
            </p:cNvPr>
            <p:cNvSpPr txBox="1"/>
            <p:nvPr/>
          </p:nvSpPr>
          <p:spPr>
            <a:xfrm>
              <a:off x="7061200" y="2766696"/>
              <a:ext cx="10473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9669C"/>
                  </a:solidFill>
                  <a:latin typeface="+mj-lt"/>
                </a:rPr>
                <a:t>effect size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C4D652-B184-255F-9597-7E6D87689C31}"/>
                </a:ext>
              </a:extLst>
            </p:cNvPr>
            <p:cNvSpPr/>
            <p:nvPr/>
          </p:nvSpPr>
          <p:spPr>
            <a:xfrm>
              <a:off x="7384647" y="3051323"/>
              <a:ext cx="335666" cy="281515"/>
            </a:xfrm>
            <a:prstGeom prst="roundRect">
              <a:avLst/>
            </a:prstGeom>
            <a:noFill/>
            <a:ln>
              <a:solidFill>
                <a:srgbClr val="296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10D4B9-E568-2E96-A455-B2D94805E9E1}"/>
              </a:ext>
            </a:extLst>
          </p:cNvPr>
          <p:cNvGrpSpPr/>
          <p:nvPr/>
        </p:nvGrpSpPr>
        <p:grpSpPr>
          <a:xfrm>
            <a:off x="705803" y="2565463"/>
            <a:ext cx="5940424" cy="780945"/>
            <a:chOff x="2694812" y="3328643"/>
            <a:chExt cx="5940424" cy="7809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0F8585-9EC7-DBC6-2359-78CB01C2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0550" y="3411088"/>
              <a:ext cx="2806700" cy="698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B37591-2948-E5CB-F633-17CD99F96DC9}"/>
                </a:ext>
              </a:extLst>
            </p:cNvPr>
            <p:cNvSpPr txBox="1"/>
            <p:nvPr/>
          </p:nvSpPr>
          <p:spPr>
            <a:xfrm>
              <a:off x="2694812" y="3591150"/>
              <a:ext cx="1794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29669C"/>
                  </a:solidFill>
                  <a:latin typeface="+mj-lt"/>
                </a:rPr>
                <a:t>Weighted statistic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E03F944-8173-CCB7-2B03-03F93A927D3D}"/>
                    </a:ext>
                  </a:extLst>
                </p:cNvPr>
                <p:cNvSpPr txBox="1"/>
                <p:nvPr/>
              </p:nvSpPr>
              <p:spPr>
                <a:xfrm>
                  <a:off x="5828537" y="3328643"/>
                  <a:ext cx="28066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9669C"/>
                      </a:solidFill>
                      <a:latin typeface="+mj-lt"/>
                    </a:rPr>
                    <a:t>p-value of gene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9669C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r>
                    <a:rPr lang="en-US" sz="1400" dirty="0">
                      <a:solidFill>
                        <a:srgbClr val="29669C"/>
                      </a:solidFill>
                      <a:latin typeface="+mj-lt"/>
                    </a:rPr>
                    <a:t> in study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29669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400" dirty="0">
                      <a:solidFill>
                        <a:srgbClr val="29669C"/>
                      </a:solidFill>
                      <a:latin typeface="+mj-l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E03F944-8173-CCB7-2B03-03F93A927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537" y="3328643"/>
                  <a:ext cx="280669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50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F80B3D1-3916-F830-0533-C6AD92CDE6B3}"/>
                </a:ext>
              </a:extLst>
            </p:cNvPr>
            <p:cNvSpPr/>
            <p:nvPr/>
          </p:nvSpPr>
          <p:spPr>
            <a:xfrm>
              <a:off x="6662437" y="3632751"/>
              <a:ext cx="335666" cy="281515"/>
            </a:xfrm>
            <a:prstGeom prst="roundRect">
              <a:avLst/>
            </a:prstGeom>
            <a:noFill/>
            <a:ln>
              <a:solidFill>
                <a:srgbClr val="2966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FC7D9-8E90-505E-61D6-3F38055A095E}"/>
              </a:ext>
            </a:extLst>
          </p:cNvPr>
          <p:cNvGrpSpPr/>
          <p:nvPr/>
        </p:nvGrpSpPr>
        <p:grpSpPr>
          <a:xfrm>
            <a:off x="428630" y="3493309"/>
            <a:ext cx="6393607" cy="773971"/>
            <a:chOff x="2706387" y="4224719"/>
            <a:chExt cx="6393607" cy="77397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FB343F-1D83-5BDB-3BF4-C9490CFF0F18}"/>
                </a:ext>
              </a:extLst>
            </p:cNvPr>
            <p:cNvGrpSpPr/>
            <p:nvPr/>
          </p:nvGrpSpPr>
          <p:grpSpPr>
            <a:xfrm>
              <a:off x="4400550" y="4224719"/>
              <a:ext cx="3648498" cy="773971"/>
              <a:chOff x="4400550" y="4103220"/>
              <a:chExt cx="3648498" cy="77397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F073FAF-B760-3131-ADA9-C0F407571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9980"/>
              <a:stretch/>
            </p:blipFill>
            <p:spPr>
              <a:xfrm>
                <a:off x="4400550" y="4397022"/>
                <a:ext cx="2514600" cy="48016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95AC427-D21F-262F-B709-F0164AA97C22}"/>
                      </a:ext>
                    </a:extLst>
                  </p:cNvPr>
                  <p:cNvSpPr txBox="1"/>
                  <p:nvPr/>
                </p:nvSpPr>
                <p:spPr>
                  <a:xfrm>
                    <a:off x="4774781" y="4103220"/>
                    <a:ext cx="3274267" cy="3252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29669C"/>
                        </a:solidFill>
                        <a:latin typeface="+mj-lt"/>
                      </a:rPr>
                      <a:t>Under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sz="1400" dirty="0">
                        <a:solidFill>
                          <a:srgbClr val="29669C"/>
                        </a:solidFill>
                        <a:latin typeface="+mj-lt"/>
                      </a:rPr>
                      <a:t>, p-value of the observed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29669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29669C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29669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400" dirty="0">
                      <a:solidFill>
                        <a:srgbClr val="29669C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95AC427-D21F-262F-B709-F0164AA97C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4781" y="4103220"/>
                    <a:ext cx="3274267" cy="3252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86" t="-370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B1F4FA51-D88F-97B0-2697-0AD843A6E3EB}"/>
                  </a:ext>
                </a:extLst>
              </p:cNvPr>
              <p:cNvSpPr/>
              <p:nvPr/>
            </p:nvSpPr>
            <p:spPr>
              <a:xfrm>
                <a:off x="5702218" y="4441020"/>
                <a:ext cx="1103695" cy="368255"/>
              </a:xfrm>
              <a:prstGeom prst="roundRect">
                <a:avLst/>
              </a:prstGeom>
              <a:noFill/>
              <a:ln>
                <a:solidFill>
                  <a:srgbClr val="296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CE6D16-3EA9-10E2-032F-AF8416C989D3}"/>
                </a:ext>
              </a:extLst>
            </p:cNvPr>
            <p:cNvSpPr txBox="1"/>
            <p:nvPr/>
          </p:nvSpPr>
          <p:spPr>
            <a:xfrm>
              <a:off x="2706387" y="4564613"/>
              <a:ext cx="1794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29669C"/>
                  </a:solidFill>
                  <a:latin typeface="+mj-lt"/>
                </a:rPr>
                <a:t>AWFisher</a:t>
              </a:r>
              <a:r>
                <a:rPr lang="en-US" sz="1600" dirty="0">
                  <a:solidFill>
                    <a:srgbClr val="29669C"/>
                  </a:solidFill>
                  <a:latin typeface="+mj-lt"/>
                </a:rPr>
                <a:t> statistic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6BE5E11-91E7-3525-19BF-F59504726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98103" y="4605452"/>
              <a:ext cx="2101891" cy="306306"/>
            </a:xfrm>
            <a:prstGeom prst="rect">
              <a:avLst/>
            </a:prstGeom>
          </p:spPr>
        </p:pic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5C74393-CB7F-97DF-23AE-EF673C8F9A0D}"/>
              </a:ext>
            </a:extLst>
          </p:cNvPr>
          <p:cNvSpPr/>
          <p:nvPr/>
        </p:nvSpPr>
        <p:spPr>
          <a:xfrm>
            <a:off x="1092079" y="5284003"/>
            <a:ext cx="9225453" cy="831340"/>
          </a:xfrm>
          <a:prstGeom prst="roundRect">
            <a:avLst/>
          </a:prstGeom>
          <a:solidFill>
            <a:srgbClr val="296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resulting weight reflects whether a study contributes to the statistical significance of a gene.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dvPS595D"/>
              </a:rPr>
              <a:t>The </a:t>
            </a:r>
            <a:r>
              <a:rPr lang="en-US" sz="1800" dirty="0" err="1">
                <a:effectLst/>
                <a:latin typeface="AdvPS595D"/>
              </a:rPr>
              <a:t>AWFisher</a:t>
            </a:r>
            <a:r>
              <a:rPr lang="en-US" sz="1800" dirty="0">
                <a:effectLst/>
                <a:latin typeface="AdvPS595D"/>
              </a:rPr>
              <a:t> p</a:t>
            </a:r>
            <a:r>
              <a:rPr lang="en-US" sz="1800" dirty="0">
                <a:effectLst/>
                <a:latin typeface="AdvPSSAB"/>
              </a:rPr>
              <a:t>-values </a:t>
            </a:r>
            <a:r>
              <a:rPr lang="en-US" dirty="0">
                <a:latin typeface="AdvPSSAB"/>
              </a:rPr>
              <a:t>are</a:t>
            </a:r>
            <a:r>
              <a:rPr lang="en-US" sz="1800" dirty="0">
                <a:effectLst/>
                <a:latin typeface="AdvPSSAB"/>
              </a:rPr>
              <a:t> calculated for each gene, followed by FDR control.</a:t>
            </a:r>
            <a:endParaRPr lang="en-US" sz="1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4E9A77-7A3F-D710-31B3-F0DE44B2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73F67-E3D9-7812-FE79-2A9EB50C6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24"/>
          <a:stretch/>
        </p:blipFill>
        <p:spPr>
          <a:xfrm>
            <a:off x="107563" y="1040178"/>
            <a:ext cx="7866043" cy="3025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404261" y="129440"/>
            <a:ext cx="11108353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MetaDE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57294-BC56-5591-3986-4D8B9577B3A9}"/>
              </a:ext>
            </a:extLst>
          </p:cNvPr>
          <p:cNvSpPr txBox="1"/>
          <p:nvPr/>
        </p:nvSpPr>
        <p:spPr>
          <a:xfrm>
            <a:off x="8081169" y="1029859"/>
            <a:ext cx="4218394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dirty="0"/>
              <a:t>Input</a:t>
            </a:r>
            <a:r>
              <a:rPr lang="en-US" sz="1600" dirty="0"/>
              <a:t>: merged individual transcriptomic datasets (microarray or </a:t>
            </a:r>
            <a:r>
              <a:rPr lang="en-US" sz="1600" dirty="0" err="1"/>
              <a:t>RNAseq</a:t>
            </a:r>
            <a:r>
              <a:rPr lang="en-US" sz="1600" dirty="0"/>
              <a:t>) after preprocessing module.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dirty="0"/>
              <a:t>Options of </a:t>
            </a:r>
            <a:r>
              <a:rPr lang="en-US" sz="1600" b="1" dirty="0">
                <a:effectLst/>
              </a:rPr>
              <a:t>12 major meta-analysis methods (e.g. </a:t>
            </a:r>
            <a:r>
              <a:rPr lang="en-US" sz="1600" b="1" dirty="0" err="1">
                <a:effectLst/>
              </a:rPr>
              <a:t>AWFisher</a:t>
            </a:r>
            <a:r>
              <a:rPr lang="en-US" sz="1600" b="1" dirty="0">
                <a:effectLst/>
              </a:rPr>
              <a:t>) with 22 variations</a:t>
            </a:r>
            <a:r>
              <a:rPr lang="en-US" sz="1600" dirty="0">
                <a:effectLst/>
              </a:rPr>
              <a:t> for detecting DE genes.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effectLst/>
              </a:rPr>
              <a:t>Also implement a post hoc pathway enrichment analysis to functionally annotate detected DE genes.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sz="1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38C290-6FFE-55CE-E4DD-DBB2A83F02F5}"/>
              </a:ext>
            </a:extLst>
          </p:cNvPr>
          <p:cNvSpPr/>
          <p:nvPr/>
        </p:nvSpPr>
        <p:spPr>
          <a:xfrm>
            <a:off x="87483" y="2254361"/>
            <a:ext cx="391276" cy="3693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10537-CF3B-9C3A-BEA7-B67DC4D2BC7D}"/>
              </a:ext>
            </a:extLst>
          </p:cNvPr>
          <p:cNvSpPr txBox="1"/>
          <p:nvPr/>
        </p:nvSpPr>
        <p:spPr>
          <a:xfrm>
            <a:off x="1699493" y="6552326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00" dirty="0" err="1">
                <a:solidFill>
                  <a:prstClr val="black"/>
                </a:solidFill>
                <a:latin typeface="Times" pitchFamily="2" charset="0"/>
              </a:rPr>
              <a:t>Huo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 et al. (2020) </a:t>
            </a:r>
            <a:r>
              <a:rPr lang="en-US" sz="1000" i="1" dirty="0">
                <a:solidFill>
                  <a:prstClr val="black"/>
                </a:solidFill>
                <a:latin typeface="Times" pitchFamily="2" charset="0"/>
              </a:rPr>
              <a:t>Bioinformatics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028DFF-DBCE-3023-34D7-A218B3008005}"/>
              </a:ext>
            </a:extLst>
          </p:cNvPr>
          <p:cNvSpPr/>
          <p:nvPr/>
        </p:nvSpPr>
        <p:spPr>
          <a:xfrm>
            <a:off x="87483" y="3636373"/>
            <a:ext cx="445708" cy="3693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A5D3E-D6F3-BB26-743A-F595F3C2D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08" y="4167667"/>
            <a:ext cx="7772400" cy="2224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763C1-2571-92BE-DC55-529F8FF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3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18" grpId="0" animBg="1"/>
      <p:bldP spid="1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8004284-802B-A8CD-66CE-C43E8139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6"/>
          <a:stretch/>
        </p:blipFill>
        <p:spPr>
          <a:xfrm>
            <a:off x="217506" y="3820620"/>
            <a:ext cx="5008483" cy="3012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152400" y="130312"/>
            <a:ext cx="11761304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MetaNetwork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922DA-66FC-DFB0-A6CD-B852E6C1AEA3}"/>
              </a:ext>
            </a:extLst>
          </p:cNvPr>
          <p:cNvSpPr txBox="1"/>
          <p:nvPr/>
        </p:nvSpPr>
        <p:spPr>
          <a:xfrm>
            <a:off x="5225989" y="3731847"/>
            <a:ext cx="7807068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600" b="1" dirty="0">
                <a:solidFill>
                  <a:prstClr val="black"/>
                </a:solidFill>
              </a:rPr>
              <a:t>Generate co-expression network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600" b="1" dirty="0">
                <a:solidFill>
                  <a:prstClr val="black"/>
                </a:solidFill>
              </a:rPr>
              <a:t>Search for basic DCN modules</a:t>
            </a:r>
            <a:endParaRPr lang="en-US" sz="16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1600" b="1" dirty="0">
                <a:solidFill>
                  <a:prstClr val="black"/>
                </a:solidFill>
              </a:rPr>
              <a:t>Assemble the basic DCN modules into super-modules</a:t>
            </a:r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endParaRPr lang="en-US" sz="1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9D68A-AA35-CF3C-F2B7-E3C291C06D91}"/>
              </a:ext>
            </a:extLst>
          </p:cNvPr>
          <p:cNvGrpSpPr/>
          <p:nvPr/>
        </p:nvGrpSpPr>
        <p:grpSpPr>
          <a:xfrm>
            <a:off x="5531361" y="5149117"/>
            <a:ext cx="6036250" cy="1462662"/>
            <a:chOff x="2273023" y="4409220"/>
            <a:chExt cx="6296508" cy="15203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70DF06-6026-2546-27B8-610A71FA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3023" y="4409220"/>
              <a:ext cx="5797551" cy="68206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8930B49-2A59-0F43-3F11-3DE395337DA6}"/>
                </a:ext>
              </a:extLst>
            </p:cNvPr>
            <p:cNvCxnSpPr>
              <a:cxnSpLocks/>
            </p:cNvCxnSpPr>
            <p:nvPr/>
          </p:nvCxnSpPr>
          <p:spPr>
            <a:xfrm>
              <a:off x="3922643" y="4863549"/>
              <a:ext cx="0" cy="22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DF8138-21DB-4F26-C0B0-AFEFD4F32297}"/>
                </a:ext>
              </a:extLst>
            </p:cNvPr>
            <p:cNvSpPr txBox="1"/>
            <p:nvPr/>
          </p:nvSpPr>
          <p:spPr>
            <a:xfrm>
              <a:off x="2818089" y="5063313"/>
              <a:ext cx="224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9669C"/>
                  </a:solidFill>
                </a:rPr>
                <a:t>Mean network density difference between outcome groups across all studies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73626A-9FBA-1B1E-7DDC-1317C364023B}"/>
                </a:ext>
              </a:extLst>
            </p:cNvPr>
            <p:cNvCxnSpPr>
              <a:cxnSpLocks/>
            </p:cNvCxnSpPr>
            <p:nvPr/>
          </p:nvCxnSpPr>
          <p:spPr>
            <a:xfrm>
              <a:off x="5771322" y="4829119"/>
              <a:ext cx="0" cy="26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930B49-2A59-0F43-3F11-3DE395337DA6}"/>
                </a:ext>
              </a:extLst>
            </p:cNvPr>
            <p:cNvCxnSpPr>
              <a:cxnSpLocks/>
            </p:cNvCxnSpPr>
            <p:nvPr/>
          </p:nvCxnSpPr>
          <p:spPr>
            <a:xfrm>
              <a:off x="7239137" y="4863548"/>
              <a:ext cx="0" cy="227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4C104F-8934-38A5-1ACD-76A84CE58683}"/>
                </a:ext>
              </a:extLst>
            </p:cNvPr>
            <p:cNvSpPr txBox="1"/>
            <p:nvPr/>
          </p:nvSpPr>
          <p:spPr>
            <a:xfrm>
              <a:off x="4564134" y="5060981"/>
              <a:ext cx="2245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9669C"/>
                  </a:solidFill>
                </a:rPr>
                <a:t>Size of the module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826602-D25E-D9BC-4D6A-2E85D2B20A5A}"/>
                </a:ext>
              </a:extLst>
            </p:cNvPr>
            <p:cNvSpPr txBox="1"/>
            <p:nvPr/>
          </p:nvSpPr>
          <p:spPr>
            <a:xfrm>
              <a:off x="6323563" y="5065805"/>
              <a:ext cx="2245968" cy="863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9669C"/>
                  </a:solidFill>
                </a:rPr>
                <a:t>Consistency of the density difference between outcome groups across studies </a:t>
              </a:r>
            </a:p>
            <a:p>
              <a:pPr algn="ctr"/>
              <a:endParaRPr lang="en-US" sz="1200" dirty="0">
                <a:solidFill>
                  <a:srgbClr val="29669C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9BC9A6-7A06-BA3C-C9CE-3808A0578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648" y="928485"/>
            <a:ext cx="4580731" cy="271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B7834-2099-2915-9250-BBCDCF540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496" y="863264"/>
            <a:ext cx="4580731" cy="271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FF8EA2-BE01-746F-C44A-8EB8E4BF11FF}"/>
              </a:ext>
            </a:extLst>
          </p:cNvPr>
          <p:cNvSpPr txBox="1"/>
          <p:nvPr/>
        </p:nvSpPr>
        <p:spPr>
          <a:xfrm>
            <a:off x="2853267" y="6611779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Zhu et al. (2017) </a:t>
            </a:r>
            <a:r>
              <a:rPr lang="en-US" sz="1000" i="1" dirty="0">
                <a:solidFill>
                  <a:prstClr val="black"/>
                </a:solidFill>
                <a:latin typeface="Times" pitchFamily="2" charset="0"/>
              </a:rPr>
              <a:t>Bioinformatics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C5C9F2-6482-28EA-D3B5-6B4D72C742C8}"/>
              </a:ext>
            </a:extLst>
          </p:cNvPr>
          <p:cNvSpPr txBox="1"/>
          <p:nvPr/>
        </p:nvSpPr>
        <p:spPr>
          <a:xfrm>
            <a:off x="8988961" y="1433990"/>
            <a:ext cx="3316390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prstClr val="black"/>
                </a:solidFill>
              </a:rPr>
              <a:t>MetaDCN</a:t>
            </a:r>
            <a:r>
              <a:rPr lang="en-US" sz="1800" b="1" dirty="0">
                <a:solidFill>
                  <a:prstClr val="black"/>
                </a:solidFill>
              </a:rPr>
              <a:t> method: </a:t>
            </a:r>
            <a:r>
              <a:rPr lang="en-US" sz="1800" dirty="0">
                <a:solidFill>
                  <a:prstClr val="black"/>
                </a:solidFill>
              </a:rPr>
              <a:t>constructs the </a:t>
            </a:r>
            <a:r>
              <a:rPr lang="en-US" sz="1800" b="1" u="sng" dirty="0">
                <a:solidFill>
                  <a:prstClr val="black"/>
                </a:solidFill>
              </a:rPr>
              <a:t>D</a:t>
            </a:r>
            <a:r>
              <a:rPr lang="en-US" sz="1800" dirty="0">
                <a:solidFill>
                  <a:prstClr val="black"/>
                </a:solidFill>
              </a:rPr>
              <a:t>ifferential </a:t>
            </a:r>
            <a:r>
              <a:rPr lang="en-US" b="1" u="sng" dirty="0">
                <a:solidFill>
                  <a:prstClr val="black"/>
                </a:solidFill>
              </a:rPr>
              <a:t>C</a:t>
            </a:r>
            <a:r>
              <a:rPr lang="en-US" sz="1800" dirty="0">
                <a:solidFill>
                  <a:prstClr val="black"/>
                </a:solidFill>
              </a:rPr>
              <a:t>o-expression </a:t>
            </a:r>
            <a:r>
              <a:rPr lang="en-US" sz="1800" b="1" u="sng" dirty="0">
                <a:solidFill>
                  <a:prstClr val="black"/>
                </a:solidFill>
              </a:rPr>
              <a:t>N</a:t>
            </a:r>
            <a:r>
              <a:rPr lang="en-US" sz="1800" dirty="0">
                <a:solidFill>
                  <a:prstClr val="black"/>
                </a:solidFill>
              </a:rPr>
              <a:t>etworks </a:t>
            </a:r>
            <a:r>
              <a:rPr lang="en-US" sz="1800" b="1" dirty="0">
                <a:solidFill>
                  <a:prstClr val="black"/>
                </a:solidFill>
              </a:rPr>
              <a:t>(DCN)</a:t>
            </a: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9B98-9AAC-D737-0185-320C6F39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9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CA8CB81-F8A1-D834-7251-EAE7F319ACFE}"/>
              </a:ext>
            </a:extLst>
          </p:cNvPr>
          <p:cNvGrpSpPr/>
          <p:nvPr/>
        </p:nvGrpSpPr>
        <p:grpSpPr>
          <a:xfrm>
            <a:off x="48130" y="5069786"/>
            <a:ext cx="6045715" cy="1787494"/>
            <a:chOff x="-93295" y="4787987"/>
            <a:chExt cx="6045715" cy="178749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9377C-82CC-CD5C-F77F-1BFACF836C3E}"/>
                </a:ext>
              </a:extLst>
            </p:cNvPr>
            <p:cNvGrpSpPr/>
            <p:nvPr/>
          </p:nvGrpSpPr>
          <p:grpSpPr>
            <a:xfrm>
              <a:off x="-93295" y="4787987"/>
              <a:ext cx="6045715" cy="1787494"/>
              <a:chOff x="-93295" y="4787987"/>
              <a:chExt cx="6045715" cy="1787494"/>
            </a:xfrm>
          </p:grpSpPr>
          <p:pic>
            <p:nvPicPr>
              <p:cNvPr id="8" name="Picture 7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F9A6E143-99E6-B3E4-0BD0-B9B3FFE858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121" r="32386" b="5114"/>
              <a:stretch/>
            </p:blipFill>
            <p:spPr>
              <a:xfrm>
                <a:off x="-93295" y="4787987"/>
                <a:ext cx="4844635" cy="1787494"/>
              </a:xfrm>
              <a:prstGeom prst="rect">
                <a:avLst/>
              </a:prstGeom>
            </p:spPr>
          </p:pic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964F856-94B2-4FB8-97A9-A32F64389CAE}"/>
                  </a:ext>
                </a:extLst>
              </p:cNvPr>
              <p:cNvSpPr/>
              <p:nvPr/>
            </p:nvSpPr>
            <p:spPr>
              <a:xfrm>
                <a:off x="4426399" y="5303929"/>
                <a:ext cx="1526021" cy="726061"/>
              </a:xfrm>
              <a:prstGeom prst="roundRect">
                <a:avLst/>
              </a:prstGeom>
              <a:solidFill>
                <a:srgbClr val="F4CFD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Group 2: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Translocation between Chr15 and Chr17 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4BE126-BBE7-51B5-D3C1-18151E521CF9}"/>
                </a:ext>
              </a:extLst>
            </p:cNvPr>
            <p:cNvGrpSpPr/>
            <p:nvPr/>
          </p:nvGrpSpPr>
          <p:grpSpPr>
            <a:xfrm>
              <a:off x="346667" y="4824808"/>
              <a:ext cx="3646023" cy="204931"/>
              <a:chOff x="653142" y="3000493"/>
              <a:chExt cx="3646023" cy="20493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4853AB4-5C51-C10B-EF03-A41F0ED9BD9A}"/>
                  </a:ext>
                </a:extLst>
              </p:cNvPr>
              <p:cNvSpPr/>
              <p:nvPr/>
            </p:nvSpPr>
            <p:spPr>
              <a:xfrm>
                <a:off x="653142" y="3004012"/>
                <a:ext cx="723481" cy="2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29669C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B183A77-6C4D-76F6-75AE-1AB9EA688B8A}"/>
                  </a:ext>
                </a:extLst>
              </p:cNvPr>
              <p:cNvSpPr/>
              <p:nvPr/>
            </p:nvSpPr>
            <p:spPr>
              <a:xfrm>
                <a:off x="2109389" y="3000493"/>
                <a:ext cx="723481" cy="2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29669C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D6562B-5B33-754D-942D-312B3AD3745B}"/>
                  </a:ext>
                </a:extLst>
              </p:cNvPr>
              <p:cNvSpPr/>
              <p:nvPr/>
            </p:nvSpPr>
            <p:spPr>
              <a:xfrm>
                <a:off x="3575684" y="3000493"/>
                <a:ext cx="723481" cy="2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29669C"/>
                  </a:solidFill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E2BEB6-AC81-EED1-38D2-FC8A8726FF16}"/>
              </a:ext>
            </a:extLst>
          </p:cNvPr>
          <p:cNvGrpSpPr/>
          <p:nvPr/>
        </p:nvGrpSpPr>
        <p:grpSpPr>
          <a:xfrm>
            <a:off x="7187" y="3053596"/>
            <a:ext cx="6045714" cy="1957460"/>
            <a:chOff x="-93294" y="2744501"/>
            <a:chExt cx="6045714" cy="19574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F34277-E591-2062-C666-19FC3AE89254}"/>
                </a:ext>
              </a:extLst>
            </p:cNvPr>
            <p:cNvGrpSpPr/>
            <p:nvPr/>
          </p:nvGrpSpPr>
          <p:grpSpPr>
            <a:xfrm>
              <a:off x="-93294" y="2744501"/>
              <a:ext cx="6045714" cy="1957460"/>
              <a:chOff x="-93294" y="2744501"/>
              <a:chExt cx="6045714" cy="195746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CA28563-1C55-D3DA-7F5A-D1A07F55705E}"/>
                  </a:ext>
                </a:extLst>
              </p:cNvPr>
              <p:cNvGrpSpPr/>
              <p:nvPr/>
            </p:nvGrpSpPr>
            <p:grpSpPr>
              <a:xfrm>
                <a:off x="-93294" y="2744501"/>
                <a:ext cx="4844635" cy="1957460"/>
                <a:chOff x="208156" y="2755218"/>
                <a:chExt cx="4844635" cy="1957460"/>
              </a:xfrm>
            </p:grpSpPr>
            <p:pic>
              <p:nvPicPr>
                <p:cNvPr id="4" name="Picture 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4893B2-755B-0770-8642-09F1D0E68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1273" r="32386" b="46962"/>
                <a:stretch/>
              </p:blipFill>
              <p:spPr>
                <a:xfrm>
                  <a:off x="208156" y="2925184"/>
                  <a:ext cx="4844635" cy="1787494"/>
                </a:xfrm>
                <a:prstGeom prst="rect">
                  <a:avLst/>
                </a:prstGeom>
              </p:spPr>
            </p:pic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B9EDEDE3-1BD7-1B42-7DB6-FD7CD95F23F8}"/>
                    </a:ext>
                  </a:extLst>
                </p:cNvPr>
                <p:cNvSpPr/>
                <p:nvPr/>
              </p:nvSpPr>
              <p:spPr>
                <a:xfrm>
                  <a:off x="653142" y="2760706"/>
                  <a:ext cx="723481" cy="194365"/>
                </a:xfrm>
                <a:prstGeom prst="roundRect">
                  <a:avLst/>
                </a:prstGeom>
                <a:solidFill>
                  <a:srgbClr val="B6D8F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9669C"/>
                      </a:solidFill>
                    </a:rPr>
                    <a:t>Study 1</a:t>
                  </a:r>
                </a:p>
              </p:txBody>
            </p: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52C47055-DCF8-421D-4785-219FE3C709D9}"/>
                    </a:ext>
                  </a:extLst>
                </p:cNvPr>
                <p:cNvSpPr/>
                <p:nvPr/>
              </p:nvSpPr>
              <p:spPr>
                <a:xfrm>
                  <a:off x="2109389" y="2755218"/>
                  <a:ext cx="723481" cy="194365"/>
                </a:xfrm>
                <a:prstGeom prst="roundRect">
                  <a:avLst/>
                </a:prstGeom>
                <a:solidFill>
                  <a:srgbClr val="B6D8F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9669C"/>
                      </a:solidFill>
                    </a:rPr>
                    <a:t>Study 2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E311ECC-11FA-8A84-E138-9EBA9C989B57}"/>
                    </a:ext>
                  </a:extLst>
                </p:cNvPr>
                <p:cNvSpPr/>
                <p:nvPr/>
              </p:nvSpPr>
              <p:spPr>
                <a:xfrm>
                  <a:off x="3605828" y="2755218"/>
                  <a:ext cx="723481" cy="194365"/>
                </a:xfrm>
                <a:prstGeom prst="roundRect">
                  <a:avLst/>
                </a:prstGeom>
                <a:solidFill>
                  <a:srgbClr val="B6D8F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9669C"/>
                      </a:solidFill>
                    </a:rPr>
                    <a:t>Study 3</a:t>
                  </a:r>
                </a:p>
              </p:txBody>
            </p:sp>
          </p:grp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E4A7E4E-2AF8-D29E-F5CB-966AA4100166}"/>
                  </a:ext>
                </a:extLst>
              </p:cNvPr>
              <p:cNvSpPr/>
              <p:nvPr/>
            </p:nvSpPr>
            <p:spPr>
              <a:xfrm>
                <a:off x="4426399" y="3622607"/>
                <a:ext cx="1526021" cy="371214"/>
              </a:xfrm>
              <a:prstGeom prst="roundRect">
                <a:avLst/>
              </a:prstGeom>
              <a:solidFill>
                <a:srgbClr val="F4CFD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Group 1:</a:t>
                </a:r>
              </a:p>
              <a:p>
                <a:pPr algn="ctr"/>
                <a:r>
                  <a:rPr lang="en-US" sz="1200" dirty="0">
                    <a:solidFill>
                      <a:srgbClr val="C00000"/>
                    </a:solidFill>
                  </a:rPr>
                  <a:t>Inversion on Chr16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D022325-9800-0F51-0455-4130823A68E0}"/>
                </a:ext>
              </a:extLst>
            </p:cNvPr>
            <p:cNvGrpSpPr/>
            <p:nvPr/>
          </p:nvGrpSpPr>
          <p:grpSpPr>
            <a:xfrm>
              <a:off x="456792" y="3000878"/>
              <a:ext cx="3646023" cy="204931"/>
              <a:chOff x="653142" y="3000493"/>
              <a:chExt cx="3646023" cy="20493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1DBFBE4-D771-8E78-4C8F-618D5DF48EE6}"/>
                  </a:ext>
                </a:extLst>
              </p:cNvPr>
              <p:cNvSpPr/>
              <p:nvPr/>
            </p:nvSpPr>
            <p:spPr>
              <a:xfrm>
                <a:off x="653142" y="3004012"/>
                <a:ext cx="723481" cy="2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29669C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20381C-AF99-C682-989B-E8CD57C98083}"/>
                  </a:ext>
                </a:extLst>
              </p:cNvPr>
              <p:cNvSpPr/>
              <p:nvPr/>
            </p:nvSpPr>
            <p:spPr>
              <a:xfrm>
                <a:off x="2109389" y="3000493"/>
                <a:ext cx="723481" cy="2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29669C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FF0508-82E4-9F00-89B1-A2F2725AA551}"/>
                  </a:ext>
                </a:extLst>
              </p:cNvPr>
              <p:cNvSpPr/>
              <p:nvPr/>
            </p:nvSpPr>
            <p:spPr>
              <a:xfrm>
                <a:off x="3575684" y="3000493"/>
                <a:ext cx="723481" cy="2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rgbClr val="29669C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152400" y="146947"/>
            <a:ext cx="11761304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MetaNetwork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922DA-66FC-DFB0-A6CD-B852E6C1AEA3}"/>
              </a:ext>
            </a:extLst>
          </p:cNvPr>
          <p:cNvSpPr txBox="1"/>
          <p:nvPr/>
        </p:nvSpPr>
        <p:spPr>
          <a:xfrm>
            <a:off x="91619" y="809712"/>
            <a:ext cx="12192000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Input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merged individual transcriptomic datasets after preprocessing module.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GOAL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infer whether the gene-gene correlations change between outcome groups.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</a:rPr>
              <a:t>Implement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MetaDCN</a:t>
            </a:r>
            <a:r>
              <a:rPr lang="en-US" b="1" dirty="0">
                <a:solidFill>
                  <a:prstClr val="black"/>
                </a:solidFill>
              </a:rPr>
              <a:t> method </a:t>
            </a:r>
            <a:r>
              <a:rPr lang="en-US" dirty="0">
                <a:solidFill>
                  <a:prstClr val="black"/>
                </a:solidFill>
              </a:rPr>
              <a:t>to construct the basic differential co-expression networks (DCN) and assemble the significant basic DCN modules into pathway-guided super-modules.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dirty="0"/>
              <a:t>The result of super-modules can be uploaded to a </a:t>
            </a:r>
            <a:r>
              <a:rPr lang="en-US" dirty="0" err="1"/>
              <a:t>Cytoscape</a:t>
            </a:r>
            <a:r>
              <a:rPr lang="en-US" dirty="0"/>
              <a:t> App “</a:t>
            </a:r>
            <a:r>
              <a:rPr lang="en-US" dirty="0" err="1"/>
              <a:t>MetaDCNExplorer</a:t>
            </a:r>
            <a:r>
              <a:rPr lang="en-US" dirty="0"/>
              <a:t>” for interactive visualization.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6821F41-6A38-CBF1-4454-F92405A7F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93" y="3395350"/>
            <a:ext cx="6083254" cy="26835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6A2FAD-D254-37A2-B8CC-0A3DC76CA567}"/>
              </a:ext>
            </a:extLst>
          </p:cNvPr>
          <p:cNvGrpSpPr/>
          <p:nvPr/>
        </p:nvGrpSpPr>
        <p:grpSpPr>
          <a:xfrm>
            <a:off x="455724" y="3294644"/>
            <a:ext cx="3646023" cy="204931"/>
            <a:chOff x="653142" y="3000493"/>
            <a:chExt cx="3646023" cy="2049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FC45A9-6AC9-AC6F-4F76-EA5951CD8044}"/>
                </a:ext>
              </a:extLst>
            </p:cNvPr>
            <p:cNvSpPr/>
            <p:nvPr/>
          </p:nvSpPr>
          <p:spPr>
            <a:xfrm>
              <a:off x="653142" y="3004012"/>
              <a:ext cx="723481" cy="20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29669C"/>
                  </a:solidFill>
                </a:rPr>
                <a:t>0.879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B5A72D-57EB-4474-FA42-26DC68941B10}"/>
                </a:ext>
              </a:extLst>
            </p:cNvPr>
            <p:cNvSpPr/>
            <p:nvPr/>
          </p:nvSpPr>
          <p:spPr>
            <a:xfrm>
              <a:off x="2109389" y="3000493"/>
              <a:ext cx="723481" cy="20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29669C"/>
                  </a:solidFill>
                </a:rPr>
                <a:t>0.868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21684E-BEE3-84BA-C5F1-5862CA1A18A4}"/>
                </a:ext>
              </a:extLst>
            </p:cNvPr>
            <p:cNvSpPr/>
            <p:nvPr/>
          </p:nvSpPr>
          <p:spPr>
            <a:xfrm>
              <a:off x="3575684" y="3000493"/>
              <a:ext cx="723481" cy="20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29669C"/>
                  </a:solidFill>
                </a:rPr>
                <a:t>0.374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2E3A8-1D69-937F-1D51-356B4E1F7D5B}"/>
              </a:ext>
            </a:extLst>
          </p:cNvPr>
          <p:cNvGrpSpPr/>
          <p:nvPr/>
        </p:nvGrpSpPr>
        <p:grpSpPr>
          <a:xfrm>
            <a:off x="447148" y="5113807"/>
            <a:ext cx="3646023" cy="204931"/>
            <a:chOff x="653142" y="3000493"/>
            <a:chExt cx="3646023" cy="2049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85E818-6817-82FA-36D8-B0B24C0B475A}"/>
                </a:ext>
              </a:extLst>
            </p:cNvPr>
            <p:cNvSpPr/>
            <p:nvPr/>
          </p:nvSpPr>
          <p:spPr>
            <a:xfrm>
              <a:off x="653142" y="3004012"/>
              <a:ext cx="723481" cy="20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29669C"/>
                  </a:solidFill>
                </a:rPr>
                <a:t>0.187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753528-1F9C-9A27-485D-DB141830DEC7}"/>
                </a:ext>
              </a:extLst>
            </p:cNvPr>
            <p:cNvSpPr/>
            <p:nvPr/>
          </p:nvSpPr>
          <p:spPr>
            <a:xfrm>
              <a:off x="2109389" y="3000493"/>
              <a:ext cx="723481" cy="20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29669C"/>
                  </a:solidFill>
                </a:rPr>
                <a:t>0.242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41BFC7-0D57-A5F5-D555-EB49EC1EC9CA}"/>
                </a:ext>
              </a:extLst>
            </p:cNvPr>
            <p:cNvSpPr/>
            <p:nvPr/>
          </p:nvSpPr>
          <p:spPr>
            <a:xfrm>
              <a:off x="3575684" y="3000493"/>
              <a:ext cx="723481" cy="20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29669C"/>
                  </a:solidFill>
                </a:rPr>
                <a:t>0.044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1A12DB-F0A3-FB89-3BFC-0381530B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8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EA284-3C68-4544-9F9B-943C4EF59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253331"/>
            <a:ext cx="5181600" cy="4351338"/>
          </a:xfrm>
        </p:spPr>
        <p:txBody>
          <a:bodyPr>
            <a:normAutofit/>
          </a:bodyPr>
          <a:lstStyle/>
          <a:p>
            <a:endParaRPr lang="en-US" sz="3000" dirty="0">
              <a:latin typeface="Times" pitchFamily="2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Questions</a:t>
            </a:r>
          </a:p>
          <a:p>
            <a:pPr lvl="1"/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Ask questions in chat</a:t>
            </a:r>
          </a:p>
          <a:p>
            <a:pPr lvl="1"/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One lecturer will teach, other lecturers will monitor the chat</a:t>
            </a:r>
          </a:p>
          <a:p>
            <a:pPr lvl="1"/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You can also send questions privately to a particular lecturer if you prefer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27094-A2D1-E24C-8D1E-4C126DDE1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2935" y="1254805"/>
            <a:ext cx="5181600" cy="4351338"/>
          </a:xfrm>
        </p:spPr>
        <p:txBody>
          <a:bodyPr>
            <a:noAutofit/>
          </a:bodyPr>
          <a:lstStyle/>
          <a:p>
            <a:endParaRPr lang="en-US" sz="3000" dirty="0">
              <a:latin typeface="Times" pitchFamily="2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Video recording</a:t>
            </a:r>
          </a:p>
          <a:p>
            <a:pPr lvl="1"/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Videos recording will be shared through </a:t>
            </a:r>
            <a:r>
              <a:rPr lang="en-US" sz="3000" b="1" dirty="0">
                <a:latin typeface="Times" pitchFamily="2" charset="0"/>
                <a:cs typeface="Arial" panose="020B0604020202020204" pitchFamily="34" charset="0"/>
              </a:rPr>
              <a:t>Section on Statistics in genomics and genetics</a:t>
            </a:r>
          </a:p>
          <a:p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GitHub site: TBD</a:t>
            </a:r>
            <a:endParaRPr lang="en-US" sz="3000" b="1" dirty="0">
              <a:latin typeface="Times" pitchFamily="2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Break</a:t>
            </a:r>
          </a:p>
          <a:p>
            <a:pPr lvl="1"/>
            <a:r>
              <a:rPr lang="en-US" sz="3000" dirty="0">
                <a:latin typeface="Times" pitchFamily="2" charset="0"/>
                <a:cs typeface="Arial" panose="020B0604020202020204" pitchFamily="34" charset="0"/>
              </a:rPr>
              <a:t>We will have a 5 minutes break for each lecture. </a:t>
            </a:r>
          </a:p>
          <a:p>
            <a:endParaRPr lang="en-US" sz="3000" dirty="0">
              <a:latin typeface="Times" pitchFamily="2" charset="0"/>
              <a:cs typeface="Arial" panose="020B0604020202020204" pitchFamily="34" charset="0"/>
            </a:endParaRPr>
          </a:p>
          <a:p>
            <a:pPr lvl="1"/>
            <a:endParaRPr lang="en-US" sz="3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0EC695-F504-6412-4F16-25B0D65A8876}"/>
              </a:ext>
            </a:extLst>
          </p:cNvPr>
          <p:cNvSpPr txBox="1">
            <a:spLocks/>
          </p:cNvSpPr>
          <p:nvPr/>
        </p:nvSpPr>
        <p:spPr>
          <a:xfrm>
            <a:off x="717790" y="179418"/>
            <a:ext cx="10515600" cy="746236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Housekeeping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4B650-EE71-E356-48CE-DDC6A3C5490D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C4941-18A1-AE58-7D2F-635A1A41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3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46947" y="64218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MetaSparseKmeans</a:t>
            </a:r>
            <a:endParaRPr lang="en-US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53750"/>
            <a:ext cx="40576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244224"/>
            <a:ext cx="40195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9026" y="1925560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8600" y="19255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1" y="192556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III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6200" y="1930025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16150" y="19300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4401" y="19300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5349" y="5313364"/>
            <a:ext cx="7455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 parameters to estimate:</a:t>
            </a:r>
          </a:p>
          <a:p>
            <a:pPr marL="342900" indent="-342900">
              <a:buAutoNum type="arabicPeriod"/>
            </a:pPr>
            <a:r>
              <a:rPr lang="en-US" sz="2400" dirty="0"/>
              <a:t>Gene selection: genes that participate in the clustering</a:t>
            </a:r>
          </a:p>
          <a:p>
            <a:pPr marL="342900" indent="-342900">
              <a:buAutoNum type="arabicPeriod"/>
            </a:pPr>
            <a:r>
              <a:rPr lang="en-US" sz="2400" dirty="0"/>
              <a:t>Sample clustering: Sample assignment to clusters</a:t>
            </a:r>
          </a:p>
          <a:p>
            <a:pPr marL="342900" indent="-342900">
              <a:buAutoNum type="arabicPeriod"/>
            </a:pPr>
            <a:r>
              <a:rPr lang="en-US" sz="2400" dirty="0"/>
              <a:t>Pattern matching: Match cluster patterns across studies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3800" y="160611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150 patients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01000" y="1625224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200 patients</a:t>
            </a:r>
          </a:p>
        </p:txBody>
      </p:sp>
      <p:sp>
        <p:nvSpPr>
          <p:cNvPr id="18" name="Left Bracket 17"/>
          <p:cNvSpPr/>
          <p:nvPr/>
        </p:nvSpPr>
        <p:spPr>
          <a:xfrm>
            <a:off x="2783321" y="2391690"/>
            <a:ext cx="188480" cy="296919"/>
          </a:xfrm>
          <a:prstGeom prst="leftBracket">
            <a:avLst/>
          </a:prstGeom>
          <a:ln w="444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ket 18"/>
          <p:cNvSpPr/>
          <p:nvPr/>
        </p:nvSpPr>
        <p:spPr>
          <a:xfrm>
            <a:off x="7010401" y="2387226"/>
            <a:ext cx="211052" cy="301384"/>
          </a:xfrm>
          <a:prstGeom prst="leftBracket">
            <a:avLst/>
          </a:prstGeom>
          <a:ln w="444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810000" y="2025334"/>
            <a:ext cx="0" cy="333369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48200" y="2025334"/>
            <a:ext cx="0" cy="333369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58200" y="2025334"/>
            <a:ext cx="0" cy="333369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296400" y="2025334"/>
            <a:ext cx="0" cy="333369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408473" y="24771"/>
            <a:ext cx="11108353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MetaClust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3AED96BE-2ED0-13F7-D6EC-B77808EC6D33}"/>
              </a:ext>
            </a:extLst>
          </p:cNvPr>
          <p:cNvSpPr/>
          <p:nvPr/>
        </p:nvSpPr>
        <p:spPr>
          <a:xfrm>
            <a:off x="2783321" y="2719148"/>
            <a:ext cx="188480" cy="296919"/>
          </a:xfrm>
          <a:prstGeom prst="leftBracket">
            <a:avLst/>
          </a:prstGeom>
          <a:ln w="44450">
            <a:solidFill>
              <a:srgbClr val="EEBB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C3FCE90C-0CFD-41F3-2F89-2AB1424CB82E}"/>
              </a:ext>
            </a:extLst>
          </p:cNvPr>
          <p:cNvSpPr/>
          <p:nvPr/>
        </p:nvSpPr>
        <p:spPr>
          <a:xfrm>
            <a:off x="7003905" y="2688609"/>
            <a:ext cx="188480" cy="296919"/>
          </a:xfrm>
          <a:prstGeom prst="leftBracket">
            <a:avLst/>
          </a:prstGeom>
          <a:ln w="44450">
            <a:solidFill>
              <a:srgbClr val="EEBB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1C9AB90D-F813-114C-833F-107AF2893E9D}"/>
              </a:ext>
            </a:extLst>
          </p:cNvPr>
          <p:cNvSpPr/>
          <p:nvPr/>
        </p:nvSpPr>
        <p:spPr>
          <a:xfrm>
            <a:off x="2783321" y="3046606"/>
            <a:ext cx="188638" cy="2236218"/>
          </a:xfrm>
          <a:prstGeom prst="leftBracket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D67D2D35-DC95-F64C-6A54-2FEA2D1F65FD}"/>
              </a:ext>
            </a:extLst>
          </p:cNvPr>
          <p:cNvSpPr/>
          <p:nvPr/>
        </p:nvSpPr>
        <p:spPr>
          <a:xfrm>
            <a:off x="7003668" y="3016067"/>
            <a:ext cx="188638" cy="2236218"/>
          </a:xfrm>
          <a:prstGeom prst="leftBracket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CDE1B-428A-851B-048A-5286DDD179F6}"/>
              </a:ext>
            </a:extLst>
          </p:cNvPr>
          <p:cNvSpPr txBox="1"/>
          <p:nvPr/>
        </p:nvSpPr>
        <p:spPr>
          <a:xfrm>
            <a:off x="82562" y="2380572"/>
            <a:ext cx="210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Gene set 1: (0,+,-)</a:t>
            </a:r>
          </a:p>
          <a:p>
            <a:r>
              <a:rPr lang="en-US" dirty="0">
                <a:solidFill>
                  <a:srgbClr val="EEBB75"/>
                </a:solidFill>
              </a:rPr>
              <a:t>Gene set 2: (-,0,+)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 set 3: (0,0,0)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75AAD65-7575-FB26-12F3-AF7B8552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4" grpId="0"/>
      <p:bldP spid="18" grpId="0" animBg="1"/>
      <p:bldP spid="19" grpId="0" animBg="1"/>
      <p:bldP spid="8" grpId="0" animBg="1"/>
      <p:bldP spid="9" grpId="0" animBg="1"/>
      <p:bldP spid="23" grpId="0" animBg="1"/>
      <p:bldP spid="24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541823" y="173254"/>
            <a:ext cx="11108353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MetaClust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5C15F-E916-0DA3-D4D2-B57A067E630B}"/>
              </a:ext>
            </a:extLst>
          </p:cNvPr>
          <p:cNvSpPr txBox="1"/>
          <p:nvPr/>
        </p:nvSpPr>
        <p:spPr>
          <a:xfrm>
            <a:off x="541823" y="886127"/>
            <a:ext cx="11255003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prstClr val="black"/>
                </a:solidFill>
                <a:latin typeface="Arial" panose="020B0604020202020204"/>
              </a:rPr>
              <a:t>MetaSparseKmeans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method extends  the sparse K-means method towards a meta-analytic framework.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602AFF6-FAF8-6FF6-6A6A-8B4C89348AE6}"/>
                  </a:ext>
                </a:extLst>
              </p:cNvPr>
              <p:cNvSpPr/>
              <p:nvPr/>
            </p:nvSpPr>
            <p:spPr>
              <a:xfrm>
                <a:off x="5385734" y="3638921"/>
                <a:ext cx="6737441" cy="2741242"/>
              </a:xfrm>
              <a:prstGeom prst="roundRect">
                <a:avLst/>
              </a:prstGeom>
              <a:solidFill>
                <a:srgbClr val="B6D8F2"/>
              </a:solidFill>
              <a:ln>
                <a:solidFill>
                  <a:srgbClr val="2966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Combine S studies. Estimate common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across all studies.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BCSS may not be comparable across studies (different platform, sample size and intensity scale). Use BCSS/TSS instead.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Add a penalty function to ensure disease subtypes of similar expression patterns are matched.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balances between separation of clusters in the studies and the goodness of cluster pattern matching across studies.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602AFF6-FAF8-6FF6-6A6A-8B4C89348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34" y="3638921"/>
                <a:ext cx="6737441" cy="2741242"/>
              </a:xfrm>
              <a:prstGeom prst="roundRect">
                <a:avLst/>
              </a:prstGeom>
              <a:blipFill>
                <a:blip r:embed="rId4"/>
                <a:stretch>
                  <a:fillRect b="-3670"/>
                </a:stretch>
              </a:blipFill>
              <a:ln>
                <a:solidFill>
                  <a:srgbClr val="2966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D3A2D1D-6159-9C17-5A1E-EE84BE4255A7}"/>
              </a:ext>
            </a:extLst>
          </p:cNvPr>
          <p:cNvGrpSpPr/>
          <p:nvPr/>
        </p:nvGrpSpPr>
        <p:grpSpPr>
          <a:xfrm>
            <a:off x="5303554" y="1454911"/>
            <a:ext cx="6737441" cy="1974090"/>
            <a:chOff x="5303554" y="1454911"/>
            <a:chExt cx="6737441" cy="197409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F53DD4F-DAC2-E59A-A7D5-B9F8C0D0B64F}"/>
                </a:ext>
              </a:extLst>
            </p:cNvPr>
            <p:cNvSpPr/>
            <p:nvPr/>
          </p:nvSpPr>
          <p:spPr>
            <a:xfrm>
              <a:off x="5303554" y="1454911"/>
              <a:ext cx="6737441" cy="197409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Meta Sparse K means for s studies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18281-7920-AC16-65D3-0A4D9541F19F}"/>
                </a:ext>
              </a:extLst>
            </p:cNvPr>
            <p:cNvGrpSpPr/>
            <p:nvPr/>
          </p:nvGrpSpPr>
          <p:grpSpPr>
            <a:xfrm>
              <a:off x="5690261" y="2001256"/>
              <a:ext cx="6272960" cy="1293466"/>
              <a:chOff x="2778586" y="3709592"/>
              <a:chExt cx="6272960" cy="129346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9968129-A3C1-C282-EF5C-AD6B38F717B4}"/>
                  </a:ext>
                </a:extLst>
              </p:cNvPr>
              <p:cNvGrpSpPr/>
              <p:nvPr/>
            </p:nvGrpSpPr>
            <p:grpSpPr>
              <a:xfrm>
                <a:off x="2778586" y="3709592"/>
                <a:ext cx="6272960" cy="1293466"/>
                <a:chOff x="5993203" y="3771850"/>
                <a:chExt cx="6272960" cy="129346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A261463-01AE-BDB4-7429-E00FE61057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93203" y="3985816"/>
                  <a:ext cx="5880100" cy="1079500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2BA3190-45B1-DBCB-55AF-DC7F09C55204}"/>
                    </a:ext>
                  </a:extLst>
                </p:cNvPr>
                <p:cNvSpPr/>
                <p:nvPr/>
              </p:nvSpPr>
              <p:spPr>
                <a:xfrm>
                  <a:off x="7751892" y="4118183"/>
                  <a:ext cx="2143249" cy="595770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600" dirty="0">
                    <a:solidFill>
                      <a:srgbClr val="29669C"/>
                    </a:solidFill>
                    <a:latin typeface="+mj-lt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1CF8BF-7D02-4A46-CA50-1146F03C88AD}"/>
                    </a:ext>
                  </a:extLst>
                </p:cNvPr>
                <p:cNvSpPr/>
                <p:nvPr/>
              </p:nvSpPr>
              <p:spPr>
                <a:xfrm>
                  <a:off x="10409031" y="4118183"/>
                  <a:ext cx="1130669" cy="56344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600" dirty="0">
                    <a:solidFill>
                      <a:srgbClr val="29669C"/>
                    </a:solidFill>
                    <a:latin typeface="+mj-lt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70E7397-24DB-B201-EF97-4F61E0388991}"/>
                    </a:ext>
                  </a:extLst>
                </p:cNvPr>
                <p:cNvSpPr txBox="1"/>
                <p:nvPr/>
              </p:nvSpPr>
              <p:spPr>
                <a:xfrm>
                  <a:off x="7647793" y="3771850"/>
                  <a:ext cx="233238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29669C"/>
                      </a:solidFill>
                      <a:latin typeface="+mj-lt"/>
                    </a:rPr>
                    <a:t>Sample separation</a:t>
                  </a:r>
                </a:p>
                <a:p>
                  <a:pPr algn="ctr"/>
                  <a:endParaRPr lang="en-US" sz="1600" dirty="0">
                    <a:solidFill>
                      <a:srgbClr val="29669C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588BC78-F0F6-6611-7319-3F7B6FD741DD}"/>
                    </a:ext>
                  </a:extLst>
                </p:cNvPr>
                <p:cNvSpPr txBox="1"/>
                <p:nvPr/>
              </p:nvSpPr>
              <p:spPr>
                <a:xfrm>
                  <a:off x="9648674" y="3779629"/>
                  <a:ext cx="261748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29669C"/>
                      </a:solidFill>
                      <a:latin typeface="+mj-lt"/>
                    </a:rPr>
                    <a:t>Pattern matching</a:t>
                  </a: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14631FB-FE56-7659-BE4A-FD8AE1C24DBF}"/>
                  </a:ext>
                </a:extLst>
              </p:cNvPr>
              <p:cNvSpPr/>
              <p:nvPr/>
            </p:nvSpPr>
            <p:spPr>
              <a:xfrm>
                <a:off x="3872987" y="4195451"/>
                <a:ext cx="327849" cy="32023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29669C"/>
                  </a:solidFill>
                  <a:latin typeface="+mj-lt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076FC1-608B-B737-0714-DC4A33420BB0}"/>
                  </a:ext>
                </a:extLst>
              </p:cNvPr>
              <p:cNvSpPr txBox="1"/>
              <p:nvPr/>
            </p:nvSpPr>
            <p:spPr>
              <a:xfrm>
                <a:off x="2905384" y="3798333"/>
                <a:ext cx="1935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29669C"/>
                    </a:solidFill>
                    <a:latin typeface="+mj-lt"/>
                  </a:rPr>
                  <a:t>Gene selection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B6674F-CB4F-63A4-CFC6-C40F56292385}"/>
              </a:ext>
            </a:extLst>
          </p:cNvPr>
          <p:cNvGrpSpPr/>
          <p:nvPr/>
        </p:nvGrpSpPr>
        <p:grpSpPr>
          <a:xfrm>
            <a:off x="170238" y="1454911"/>
            <a:ext cx="5017146" cy="1875548"/>
            <a:chOff x="211539" y="1553452"/>
            <a:chExt cx="5017146" cy="18755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60433-2E4F-D29D-1277-E9FC876C0973}"/>
                </a:ext>
              </a:extLst>
            </p:cNvPr>
            <p:cNvGrpSpPr/>
            <p:nvPr/>
          </p:nvGrpSpPr>
          <p:grpSpPr>
            <a:xfrm>
              <a:off x="282378" y="2019572"/>
              <a:ext cx="4789496" cy="1242952"/>
              <a:chOff x="297069" y="3686568"/>
              <a:chExt cx="5515777" cy="133011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06939FF-F65C-EFD5-C0C7-12F461AD2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069" y="3686568"/>
                <a:ext cx="4826000" cy="9398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BF548D-BED7-0AC9-FDD2-0681FB41D937}"/>
                  </a:ext>
                </a:extLst>
              </p:cNvPr>
              <p:cNvSpPr/>
              <p:nvPr/>
            </p:nvSpPr>
            <p:spPr>
              <a:xfrm>
                <a:off x="1432438" y="3799067"/>
                <a:ext cx="4380408" cy="42075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600" dirty="0">
                    <a:solidFill>
                      <a:srgbClr val="29669C"/>
                    </a:solidFill>
                    <a:effectLst/>
                    <a:latin typeface="+mj-lt"/>
                  </a:rPr>
                  <a:t>between-cluster sum of squares </a:t>
                </a:r>
                <a:endParaRPr lang="en-US" sz="1600" dirty="0">
                  <a:solidFill>
                    <a:srgbClr val="29669C"/>
                  </a:solidFill>
                  <a:latin typeface="+mj-lt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3159CB-3D00-F493-A754-1E6C93EA20DB}"/>
                  </a:ext>
                </a:extLst>
              </p:cNvPr>
              <p:cNvSpPr/>
              <p:nvPr/>
            </p:nvSpPr>
            <p:spPr>
              <a:xfrm>
                <a:off x="1231358" y="4288509"/>
                <a:ext cx="4487528" cy="728173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>
                    <a:solidFill>
                      <a:srgbClr val="29669C"/>
                    </a:solidFill>
                    <a:latin typeface="+mj-lt"/>
                  </a:rPr>
                  <a:t>l</a:t>
                </a:r>
                <a:r>
                  <a:rPr lang="en-US" sz="1600" dirty="0">
                    <a:solidFill>
                      <a:srgbClr val="29669C"/>
                    </a:solidFill>
                    <a:effectLst/>
                    <a:latin typeface="+mj-lt"/>
                  </a:rPr>
                  <a:t>asso regularization on gene-specific weights</a:t>
                </a:r>
                <a:endParaRPr lang="en-US" sz="1600" dirty="0">
                  <a:solidFill>
                    <a:srgbClr val="29669C"/>
                  </a:solidFill>
                  <a:latin typeface="+mj-lt"/>
                </a:endParaRP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9F98A4-A06A-9393-8B03-778B86613A42}"/>
                </a:ext>
              </a:extLst>
            </p:cNvPr>
            <p:cNvSpPr/>
            <p:nvPr/>
          </p:nvSpPr>
          <p:spPr>
            <a:xfrm>
              <a:off x="211539" y="1553452"/>
              <a:ext cx="5017146" cy="18755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Sparse K-means for single study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D649E70-F1FE-35AE-5F7C-01F04D02CC3F}"/>
                  </a:ext>
                </a:extLst>
              </p:cNvPr>
              <p:cNvSpPr/>
              <p:nvPr/>
            </p:nvSpPr>
            <p:spPr>
              <a:xfrm>
                <a:off x="148344" y="3643482"/>
                <a:ext cx="5039040" cy="2741242"/>
              </a:xfrm>
              <a:prstGeom prst="roundRect">
                <a:avLst/>
              </a:prstGeom>
              <a:solidFill>
                <a:srgbClr val="B6D8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Maximizing BCSS is equivalent to minimizing WCSS (within-cluster sum of squares).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Many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} are shrunken to 0.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controls the amount of non-zero weights.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Only a small portion of genes have non-zero weights to contribute to the subtype modeling.</a:t>
                </a: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D649E70-F1FE-35AE-5F7C-01F04D02C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44" y="3643482"/>
                <a:ext cx="5039040" cy="274124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34F0C58-307B-FC80-9FEC-7F8327F1092E}"/>
              </a:ext>
            </a:extLst>
          </p:cNvPr>
          <p:cNvSpPr txBox="1"/>
          <p:nvPr/>
        </p:nvSpPr>
        <p:spPr>
          <a:xfrm>
            <a:off x="4256855" y="6590893"/>
            <a:ext cx="1433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prstClr val="black"/>
                </a:solidFill>
                <a:latin typeface="Times" pitchFamily="2" charset="0"/>
              </a:rPr>
              <a:t>Huo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 et al. (2016) </a:t>
            </a:r>
            <a:r>
              <a:rPr lang="en-US" sz="1000" i="1" dirty="0">
                <a:solidFill>
                  <a:prstClr val="black"/>
                </a:solidFill>
                <a:latin typeface="Times" pitchFamily="2" charset="0"/>
              </a:rPr>
              <a:t>JASA</a:t>
            </a:r>
            <a:r>
              <a:rPr lang="en-US" sz="1000" dirty="0">
                <a:solidFill>
                  <a:prstClr val="black"/>
                </a:solidFill>
                <a:latin typeface="Times" pitchFamily="2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E5740-E3B9-776F-D1E7-5E18ACB5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8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657387-427D-92F5-9AFA-9EF2AE530A18}"/>
              </a:ext>
            </a:extLst>
          </p:cNvPr>
          <p:cNvSpPr txBox="1"/>
          <p:nvPr/>
        </p:nvSpPr>
        <p:spPr>
          <a:xfrm>
            <a:off x="541823" y="173254"/>
            <a:ext cx="11108353" cy="646331"/>
          </a:xfrm>
          <a:prstGeom prst="rect">
            <a:avLst/>
          </a:prstGeom>
          <a:solidFill>
            <a:srgbClr val="296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Pipeline: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MetaClust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5C15F-E916-0DA3-D4D2-B57A067E630B}"/>
              </a:ext>
            </a:extLst>
          </p:cNvPr>
          <p:cNvSpPr txBox="1"/>
          <p:nvPr/>
        </p:nvSpPr>
        <p:spPr>
          <a:xfrm>
            <a:off x="7598476" y="3640264"/>
            <a:ext cx="4708477" cy="313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Implement </a:t>
            </a:r>
            <a:r>
              <a:rPr lang="en-US" b="1" dirty="0" err="1">
                <a:solidFill>
                  <a:prstClr val="black"/>
                </a:solidFill>
                <a:latin typeface="Arial" panose="020B0604020202020204"/>
              </a:rPr>
              <a:t>MetaSparseKmeans</a:t>
            </a:r>
            <a:r>
              <a:rPr lang="en-US" dirty="0">
                <a:solidFill>
                  <a:prstClr val="black"/>
                </a:solidFill>
                <a:latin typeface="Arial" panose="020B0604020202020204"/>
              </a:rPr>
              <a:t> method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cluster samples and select the “intrinsic gene” 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Optionally tune the parameters before clustering by gap statistic: the</a:t>
            </a:r>
            <a:r>
              <a:rPr lang="en-US" sz="1600" b="1" dirty="0"/>
              <a:t> number of clusters (K) </a:t>
            </a:r>
            <a:r>
              <a:rPr lang="en-US" sz="1600" dirty="0"/>
              <a:t>and the </a:t>
            </a:r>
            <a:r>
              <a:rPr lang="en-US" sz="1600" b="1" dirty="0"/>
              <a:t>regularization parameter (</a:t>
            </a:r>
            <a:r>
              <a:rPr lang="en-US" sz="1600" b="1" dirty="0" err="1"/>
              <a:t>Wbounds</a:t>
            </a:r>
            <a:r>
              <a:rPr lang="en-US" sz="1600" b="1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3DCC9-32AF-6808-1794-B2CDCDD17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6" y="3410084"/>
            <a:ext cx="7198637" cy="1782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5BEAC-6EAC-CC90-7B37-31C6D6E64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3" y="5075372"/>
            <a:ext cx="6667230" cy="178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60568-C680-E0ED-757D-9F3053753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40761"/>
            <a:ext cx="8138615" cy="24882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6B4BD9-C9D4-8253-0436-35E0805D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FE14655-4205-5A9F-B262-01C1733AD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016182"/>
              </p:ext>
            </p:extLst>
          </p:nvPr>
        </p:nvGraphicFramePr>
        <p:xfrm>
          <a:off x="117230" y="93784"/>
          <a:ext cx="11900440" cy="66482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22048">
                  <a:extLst>
                    <a:ext uri="{9D8B030D-6E8A-4147-A177-3AD203B41FA5}">
                      <a16:colId xmlns:a16="http://schemas.microsoft.com/office/drawing/2014/main" val="3344955585"/>
                    </a:ext>
                  </a:extLst>
                </a:gridCol>
                <a:gridCol w="2179984">
                  <a:extLst>
                    <a:ext uri="{9D8B030D-6E8A-4147-A177-3AD203B41FA5}">
                      <a16:colId xmlns:a16="http://schemas.microsoft.com/office/drawing/2014/main" val="213369108"/>
                    </a:ext>
                  </a:extLst>
                </a:gridCol>
                <a:gridCol w="5798408">
                  <a:extLst>
                    <a:ext uri="{9D8B030D-6E8A-4147-A177-3AD203B41FA5}">
                      <a16:colId xmlns:a16="http://schemas.microsoft.com/office/drawing/2014/main" val="2496993851"/>
                    </a:ext>
                  </a:extLst>
                </a:gridCol>
              </a:tblGrid>
              <a:tr h="3285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495650"/>
                  </a:ext>
                </a:extLst>
              </a:tr>
              <a:tr h="692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MetaPreprocess</a:t>
                      </a:r>
                      <a:r>
                        <a:rPr lang="en-US" sz="14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Upload individual studies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Four preprocessing steps: gene annotation, missing value imputation (if needed), gene matching and preliminary gene filtering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247999"/>
                  </a:ext>
                </a:extLst>
              </a:tr>
              <a:tr h="490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MetaQC</a:t>
                      </a:r>
                      <a:endParaRPr lang="en-US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quality control)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Utilizes six quantitative QC measures: IQC, EQC, </a:t>
                      </a:r>
                      <a:r>
                        <a:rPr lang="en-US" sz="1400" dirty="0" err="1"/>
                        <a:t>AQCg</a:t>
                      </a:r>
                      <a:r>
                        <a:rPr lang="en-US" sz="1400" dirty="0"/>
                        <a:t> and </a:t>
                      </a:r>
                      <a:r>
                        <a:rPr lang="en-US" sz="1400" dirty="0" err="1"/>
                        <a:t>CQCg</a:t>
                      </a:r>
                      <a:r>
                        <a:rPr lang="en-US" sz="1400" dirty="0"/>
                        <a:t>,  as well as </a:t>
                      </a:r>
                      <a:r>
                        <a:rPr lang="en-US" sz="1400" dirty="0" err="1"/>
                        <a:t>AQCp</a:t>
                      </a:r>
                      <a:r>
                        <a:rPr lang="en-US" sz="1400" dirty="0"/>
                        <a:t> and </a:t>
                      </a:r>
                      <a:r>
                        <a:rPr lang="en-US" sz="1400" dirty="0" err="1"/>
                        <a:t>CQCp</a:t>
                      </a:r>
                      <a:r>
                        <a:rPr lang="en-US" sz="1400" dirty="0"/>
                        <a:t> to make inclusion/exclusion decision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957186"/>
                  </a:ext>
                </a:extLst>
              </a:tr>
              <a:tr h="490824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MetaDE</a:t>
                      </a:r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(</a:t>
                      </a:r>
                      <a:r>
                        <a:rPr lang="en-US" sz="1400" dirty="0">
                          <a:effectLst/>
                        </a:rPr>
                        <a:t>differential expression analysis 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Combining effect sizes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fixed effects model (FEM)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six variations of random effects model (REM) 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973967"/>
                  </a:ext>
                </a:extLst>
              </a:tr>
              <a:tr h="7573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Combining p-values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Fisher, Stouffer, adaptively weighted Fisher (AW-Fisher), minimum p-value (</a:t>
                      </a:r>
                      <a:r>
                        <a:rPr lang="en-US" sz="1400" dirty="0" err="1"/>
                        <a:t>minP</a:t>
                      </a:r>
                      <a:r>
                        <a:rPr lang="en-US" sz="1400" dirty="0"/>
                        <a:t>), maximum p-value (</a:t>
                      </a:r>
                      <a:r>
                        <a:rPr lang="en-US" sz="1400" dirty="0" err="1"/>
                        <a:t>maxP</a:t>
                      </a:r>
                      <a:r>
                        <a:rPr lang="en-US" sz="1400" dirty="0"/>
                        <a:t>) and </a:t>
                      </a:r>
                      <a:r>
                        <a:rPr lang="en-US" sz="1400" dirty="0" err="1"/>
                        <a:t>rth</a:t>
                      </a:r>
                      <a:r>
                        <a:rPr lang="en-US" sz="1400" dirty="0"/>
                        <a:t> ordered p-value (</a:t>
                      </a:r>
                      <a:r>
                        <a:rPr lang="en-US" sz="1400" dirty="0" err="1"/>
                        <a:t>rOP</a:t>
                      </a:r>
                      <a:r>
                        <a:rPr lang="en-US" sz="1400" dirty="0"/>
                        <a:t>) and their one-sided correction variations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740753"/>
                  </a:ext>
                </a:extLst>
              </a:tr>
              <a:tr h="374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Combining ranks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sum of ranks, product of ranks (PR) and </a:t>
                      </a:r>
                      <a:r>
                        <a:rPr lang="en-US" sz="1400" dirty="0" err="1"/>
                        <a:t>RankProd</a:t>
                      </a:r>
                      <a:r>
                        <a:rPr lang="en-US" sz="1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165766"/>
                  </a:ext>
                </a:extLst>
              </a:tr>
              <a:tr h="2887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Multi-class meta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minimum multi-class correlation (</a:t>
                      </a:r>
                      <a:r>
                        <a:rPr lang="en-US" sz="1400" dirty="0" err="1"/>
                        <a:t>minMCC</a:t>
                      </a:r>
                      <a:r>
                        <a:rPr lang="en-US" sz="1400" dirty="0"/>
                        <a:t>) method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005023"/>
                  </a:ext>
                </a:extLst>
              </a:tr>
              <a:tr h="6929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MetaPath</a:t>
                      </a:r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(</a:t>
                      </a:r>
                      <a:r>
                        <a:rPr lang="en-US" sz="1400" dirty="0">
                          <a:effectLst/>
                        </a:rPr>
                        <a:t>pathway enrichment analysis 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Meta-Analysis for Pathway Enrichment (MAPE) (Shen and Tseng, 2010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</a:rPr>
                        <a:t>Bioinformatics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Comparative Pathway Integrator (CPI) (Zeng, 2018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</a:rPr>
                        <a:t>Genes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)  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460524"/>
                  </a:ext>
                </a:extLst>
              </a:tr>
              <a:tr h="6929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MetaNetwork</a:t>
                      </a:r>
                      <a:endParaRPr lang="en-US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>
                          <a:effectLst/>
                        </a:rPr>
                        <a:t>differential co-expression network analysis)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err="1"/>
                        <a:t>MetaDCN</a:t>
                      </a:r>
                      <a:r>
                        <a:rPr lang="en-US" sz="1400" dirty="0"/>
                        <a:t> method (Zhu, et al. 2017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</a:rPr>
                        <a:t>Bioinformatics</a:t>
                      </a:r>
                      <a:r>
                        <a:rPr lang="en-US" sz="1400" dirty="0"/>
                        <a:t>) to integrate multiple transcriptomic studies for differential co-expression networks (DCN) detection.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780140"/>
                  </a:ext>
                </a:extLst>
              </a:tr>
              <a:tr h="6929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MetaPredict</a:t>
                      </a:r>
                      <a:endParaRPr lang="en-US" sz="14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</a:t>
                      </a:r>
                      <a:r>
                        <a:rPr lang="en-US" sz="1400" dirty="0">
                          <a:effectLst/>
                        </a:rPr>
                        <a:t>differential co-expression network analysis)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</a:rPr>
                        <a:t>MetaKTSP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 method (Kim, et al. 2016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</a:rPr>
                        <a:t>Bioinformatics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) 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21454"/>
                  </a:ext>
                </a:extLst>
              </a:tr>
              <a:tr h="490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MetaClust</a:t>
                      </a:r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(</a:t>
                      </a:r>
                      <a:r>
                        <a:rPr lang="en-US" sz="1400" dirty="0">
                          <a:effectLst/>
                        </a:rPr>
                        <a:t>clustering analysis)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</a:rPr>
                        <a:t>MetaSparseKmeans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 algorithm (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</a:rPr>
                        <a:t>Huo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, et al. 2016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</a:rPr>
                        <a:t>JASA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) 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55770"/>
                  </a:ext>
                </a:extLst>
              </a:tr>
              <a:tr h="490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MetaPCA</a:t>
                      </a:r>
                      <a:endParaRPr lang="en-US" sz="1400" b="1" dirty="0"/>
                    </a:p>
                    <a:p>
                      <a:pPr algn="ctr"/>
                      <a:r>
                        <a:rPr lang="en-US" sz="1400" dirty="0"/>
                        <a:t>(dimension reduction)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</a:rPr>
                        <a:t>MetaPCA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 method (Kim, 2018 </a:t>
                      </a: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</a:rPr>
                        <a:t>Bioinformatics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</a:rPr>
                        <a:t>): sum of variance (SV) decomposition and sum of squared cosines (SSC) decomposition 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0742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063175-26AE-24B1-BF3B-900030B0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B988-63BA-C148-B020-CD6CE8FC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78"/>
            <a:ext cx="10515600" cy="756744"/>
          </a:xfrm>
          <a:solidFill>
            <a:srgbClr val="29669C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 Session: </a:t>
            </a:r>
            <a:r>
              <a:rPr lang="en-US" dirty="0" err="1">
                <a:solidFill>
                  <a:schemeClr val="bg1"/>
                </a:solidFill>
              </a:rPr>
              <a:t>MetaOmics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A6E13-2C65-F796-E22A-570453E483A6}"/>
              </a:ext>
            </a:extLst>
          </p:cNvPr>
          <p:cNvGrpSpPr/>
          <p:nvPr/>
        </p:nvGrpSpPr>
        <p:grpSpPr>
          <a:xfrm>
            <a:off x="3256212" y="1148107"/>
            <a:ext cx="5211368" cy="5367918"/>
            <a:chOff x="1790252" y="0"/>
            <a:chExt cx="7772400" cy="71346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DEF7FD-A3AF-4AD8-98D1-2B793612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252" y="0"/>
              <a:ext cx="7772400" cy="43889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D909CE-846D-A418-2263-A54209EA6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702"/>
            <a:stretch/>
          </p:blipFill>
          <p:spPr>
            <a:xfrm>
              <a:off x="1790252" y="4388996"/>
              <a:ext cx="7772400" cy="2745688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48097"/>
            <a:ext cx="2743200" cy="4046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46087-2241-8ED5-553F-B31D1370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7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F599-B535-7E4A-9230-3E63D12B9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409904"/>
            <a:ext cx="11908220" cy="539563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+mj-lt"/>
              </a:rPr>
              <a:t>General biological insights: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Gligorijevic</a:t>
            </a:r>
            <a:r>
              <a:rPr lang="en-US" sz="1400" dirty="0">
                <a:latin typeface="+mj-lt"/>
              </a:rPr>
              <a:t> and </a:t>
            </a:r>
            <a:r>
              <a:rPr lang="en-US" sz="1400" dirty="0" err="1">
                <a:latin typeface="+mj-lt"/>
              </a:rPr>
              <a:t>Przulj</a:t>
            </a:r>
            <a:r>
              <a:rPr lang="en-US" sz="1400" dirty="0">
                <a:latin typeface="+mj-lt"/>
              </a:rPr>
              <a:t> (2015) Methods for biological data integration: perspectives and challenges. J R Soc Interface.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Hasin</a:t>
            </a:r>
            <a:r>
              <a:rPr lang="en-US" sz="1400" dirty="0">
                <a:latin typeface="+mj-lt"/>
              </a:rPr>
              <a:t> et al. (2017) Multi-omics approaches to disease. Genome Biology.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Huang et al. (2017) More Is Better: Recent Progress in Multi-Omics Data Integration Methods. Frontiers in Genetics.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Dihazi</a:t>
            </a:r>
            <a:r>
              <a:rPr lang="en-US" sz="1400" dirty="0">
                <a:latin typeface="+mj-lt"/>
              </a:rPr>
              <a:t> et al. (2018) Integrative omics - from data to biology. Expert Review of Proteomics.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Misra</a:t>
            </a:r>
            <a:r>
              <a:rPr lang="en-US" sz="1400" dirty="0">
                <a:latin typeface="+mj-lt"/>
              </a:rPr>
              <a:t> et al. (2019) Integrated omics: tools, advances and future approaches. Journal of Molecular Endocrinology.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Noor et al. (2019) Biological insights through omics data integration. Current Opinion in Systems Biology.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Wang et al. (2019) Toward </a:t>
            </a:r>
            <a:r>
              <a:rPr lang="en-US" sz="1400" dirty="0" err="1">
                <a:latin typeface="+mj-lt"/>
              </a:rPr>
              <a:t>multiomics</a:t>
            </a:r>
            <a:r>
              <a:rPr lang="en-US" sz="1400" dirty="0">
                <a:latin typeface="+mj-lt"/>
              </a:rPr>
              <a:t>-based next-generation diagnostics for precision medicine. Personalized Medicine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+mj-lt"/>
              </a:rPr>
              <a:t>Mathematical/statistical challenges: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Richardson, Tseng and Sun. (2016) Statistical Methods in Integrative Genomics. Annual Review of Statistics and Its Application.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Bersanelli</a:t>
            </a:r>
            <a:r>
              <a:rPr lang="en-US" sz="1400" dirty="0">
                <a:latin typeface="+mj-lt"/>
              </a:rPr>
              <a:t> et al. (2016) Methods for the integration of multi-omics data: mathematical aspects. BMC Bioinformatics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Wu et al. (2019) A Selective Review of Multi-Level Omics Data Integration Using Variable Selection. High Throughput.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Machine learning perspective: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Li et al. (2019) A review on machine learning principles for multi-view biological data integration. Briefings in Bioinformatics.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Zitnik</a:t>
            </a:r>
            <a:r>
              <a:rPr lang="en-US" sz="1400" dirty="0">
                <a:latin typeface="+mj-lt"/>
              </a:rPr>
              <a:t> et al. (2019) Machine learning for integrating data in biology and medicine: Principles, practice, and opportunities. Information Fusion.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Mirza et al. (2019) Machine Learning and Integrative Analysis of Biomedical Big Data. Genes. </a:t>
            </a:r>
          </a:p>
          <a:p>
            <a:pPr marL="257175" indent="-257175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>
                <a:latin typeface="+mj-lt"/>
              </a:rPr>
              <a:t>Rappoport</a:t>
            </a:r>
            <a:r>
              <a:rPr lang="en-US" sz="1400" dirty="0">
                <a:latin typeface="+mj-lt"/>
              </a:rPr>
              <a:t> and Shamir (2018) Multi-</a:t>
            </a:r>
            <a:r>
              <a:rPr lang="en-US" sz="1400" dirty="0" err="1">
                <a:latin typeface="+mj-lt"/>
              </a:rPr>
              <a:t>omic</a:t>
            </a:r>
            <a:r>
              <a:rPr lang="en-US" sz="1400" dirty="0">
                <a:latin typeface="+mj-lt"/>
              </a:rPr>
              <a:t> and multi-view clustering algorithms: review and cancer benchmark. Nucleic Acids Research.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3D5AF-CDBC-40BF-A426-DD0CD19D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89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F599-B535-7E4A-9230-3E63D12B9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2040"/>
            <a:ext cx="12192000" cy="66294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/>
              <a:t>Specialized disease areas: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Zhang et al. (2010) Integrating multiple ‘omics’ analysis for </a:t>
            </a:r>
            <a:r>
              <a:rPr lang="en-US" sz="1400" b="1" dirty="0">
                <a:solidFill>
                  <a:srgbClr val="C00000"/>
                </a:solidFill>
              </a:rPr>
              <a:t>microbial biology</a:t>
            </a:r>
            <a:r>
              <a:rPr lang="en-US" sz="1400" dirty="0"/>
              <a:t>: application and methodologies. Microbiology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/>
              <a:t>Sathyanarayanan</a:t>
            </a:r>
            <a:r>
              <a:rPr lang="en-US" sz="1400" dirty="0"/>
              <a:t> et al. (2019) A comparative study of multi-omics integration tools for </a:t>
            </a:r>
            <a:r>
              <a:rPr lang="en-US" sz="1400" b="1" dirty="0">
                <a:solidFill>
                  <a:srgbClr val="C00000"/>
                </a:solidFill>
              </a:rPr>
              <a:t>cancer</a:t>
            </a:r>
            <a:r>
              <a:rPr lang="en-US" sz="1400" dirty="0"/>
              <a:t> driver gene identification and </a:t>
            </a:r>
            <a:r>
              <a:rPr lang="en-US" sz="1400" dirty="0" err="1"/>
              <a:t>tumour</a:t>
            </a:r>
            <a:r>
              <a:rPr lang="en-US" sz="1400" dirty="0"/>
              <a:t> subtyping. Briefings in Bioinformatics.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Chakraborty et al. (2018) Onco-Multi-OMICS Approach: A New Frontier in </a:t>
            </a:r>
            <a:r>
              <a:rPr lang="en-US" sz="1400" b="1" dirty="0">
                <a:solidFill>
                  <a:srgbClr val="C00000"/>
                </a:solidFill>
              </a:rPr>
              <a:t>Cancer</a:t>
            </a:r>
            <a:r>
              <a:rPr lang="en-US" sz="1400" dirty="0"/>
              <a:t> Research. BioMed Research International. </a:t>
            </a:r>
            <a:br>
              <a:rPr lang="en-US" sz="1400" dirty="0"/>
            </a:br>
            <a:r>
              <a:rPr lang="en-US" sz="1400" dirty="0" err="1"/>
              <a:t>Canzler</a:t>
            </a:r>
            <a:r>
              <a:rPr lang="en-US" sz="1400" dirty="0"/>
              <a:t> et al. (2020) Prospects and challenges of multi-omics data integration in </a:t>
            </a:r>
            <a:r>
              <a:rPr lang="en-US" sz="1400" b="1" dirty="0">
                <a:solidFill>
                  <a:srgbClr val="C00000"/>
                </a:solidFill>
              </a:rPr>
              <a:t>toxicology</a:t>
            </a:r>
            <a:r>
              <a:rPr lang="en-US" sz="1400" dirty="0"/>
              <a:t>. Archives of Toxicology.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Beltran et al. (2017) Proteomics and integrative </a:t>
            </a:r>
            <a:r>
              <a:rPr lang="en-US" sz="1400" dirty="0" err="1"/>
              <a:t>omic</a:t>
            </a:r>
            <a:r>
              <a:rPr lang="en-US" sz="1400" dirty="0"/>
              <a:t> approaches for understanding host–pathogen interactions and </a:t>
            </a:r>
            <a:r>
              <a:rPr lang="en-US" sz="1400" b="1" dirty="0">
                <a:solidFill>
                  <a:srgbClr val="C00000"/>
                </a:solidFill>
              </a:rPr>
              <a:t>infectious diseases</a:t>
            </a:r>
            <a:r>
              <a:rPr lang="en-US" sz="1400" dirty="0"/>
              <a:t>. Molecular Systems Biology.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Sun and Hu (2018) Integrative Analysis of Multi-omics Data for Discovery and Functional Studies of </a:t>
            </a:r>
            <a:r>
              <a:rPr lang="en-US" sz="1400" b="1" dirty="0">
                <a:solidFill>
                  <a:srgbClr val="C00000"/>
                </a:solidFill>
              </a:rPr>
              <a:t>Complex Human Diseases</a:t>
            </a:r>
            <a:r>
              <a:rPr lang="en-US" sz="1400" dirty="0"/>
              <a:t>.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Donovan et al. (2019) The current state of omics technologies in the clinical management of </a:t>
            </a:r>
            <a:r>
              <a:rPr lang="en-US" sz="1400" b="1" dirty="0">
                <a:solidFill>
                  <a:srgbClr val="C00000"/>
                </a:solidFill>
              </a:rPr>
              <a:t>asthma and allergic diseases</a:t>
            </a:r>
            <a:r>
              <a:rPr lang="en-US" sz="1400" dirty="0"/>
              <a:t>. Ann Allergy Asthma Immunol.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Higdon et al. (2015) The Promise of Multi-Omics and Clinical Data Integration to Identify and Target Personalized Healthcare Approaches in </a:t>
            </a:r>
            <a:r>
              <a:rPr lang="en-US" sz="1400" b="1" dirty="0">
                <a:solidFill>
                  <a:srgbClr val="C00000"/>
                </a:solidFill>
              </a:rPr>
              <a:t>Autism</a:t>
            </a:r>
            <a:r>
              <a:rPr lang="en-US" sz="1400" dirty="0"/>
              <a:t> Spectrum Disorders. OMICS: A Journal of Integrative Biology.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/>
              <a:t>Specific community-centered: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 err="1"/>
              <a:t>Pinu</a:t>
            </a:r>
            <a:r>
              <a:rPr lang="en-US" sz="1400" dirty="0"/>
              <a:t> et al. (2019) Systems Biology and Multi-Omics Integration: Viewpoints from the Metabolomics Research Community. Metabolites.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Zhang and </a:t>
            </a:r>
            <a:r>
              <a:rPr lang="en-US" sz="1400" dirty="0" err="1"/>
              <a:t>Kuster</a:t>
            </a:r>
            <a:r>
              <a:rPr lang="en-US" sz="1400" dirty="0"/>
              <a:t> (2019) Proteomics Is Not an Island: Multi-omics Integration Is the Key to Understanding Biological Systems. Molecular &amp; Cellular Proteomics.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/>
              <a:t>Single cell multi-omics: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Chappell et al. (2018) Single-Cell (Multi)omics Technologies. Annual Review of Genomics and Human Genetics.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Hu et al. (2018) Single Cell Multi-Omics Technology: Methodology and Application. Front. Cell Dev. Biol.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8FE1-267E-7233-5804-69070FBE745E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E1BA7B-4006-520D-8974-5540E7E2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55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18E1-2BC7-2F09-8B41-151A4065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D9AB-97B8-D3F9-5AAB-6DFFCF18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7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F39C-E8A0-213A-88A8-C9BE2A5B4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635125"/>
            <a:ext cx="11099800" cy="4351338"/>
          </a:xfrm>
        </p:spPr>
        <p:txBody>
          <a:bodyPr>
            <a:noAutofit/>
          </a:bodyPr>
          <a:lstStyle/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Multi-omics studies now common in small groups + large consortium studies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7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statistical and computational challenges</a:t>
            </a:r>
            <a:endParaRPr lang="en-US" sz="2700" b="1" dirty="0">
              <a:solidFill>
                <a:srgbClr val="000000"/>
              </a:solidFill>
              <a:latin typeface="Times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 objectives</a:t>
            </a:r>
            <a:endParaRPr lang="en-US" sz="2700" dirty="0">
              <a:solidFill>
                <a:srgbClr val="5E5E5E"/>
              </a:solidFill>
              <a:effectLst/>
              <a:latin typeface="Times" pitchFamily="2" charset="0"/>
              <a:ea typeface="PMingLiU" panose="02020500000000000000" pitchFamily="18" charset="-120"/>
              <a:cs typeface="Candara" panose="020E0502030303020204" pitchFamily="34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7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 about the landscape of multi-omics problems and analysis methods. </a:t>
            </a:r>
            <a:endParaRPr lang="en-US" sz="2700" dirty="0">
              <a:solidFill>
                <a:srgbClr val="5E5E5E"/>
              </a:solidFill>
              <a:effectLst/>
              <a:latin typeface="Times" pitchFamily="2" charset="0"/>
              <a:ea typeface="PMingLiU" panose="02020500000000000000" pitchFamily="18" charset="-120"/>
              <a:cs typeface="Candara" panose="020E0502030303020204" pitchFamily="34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7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 some of the theoretical justification behind selected multi-omics methods.</a:t>
            </a:r>
            <a:endParaRPr lang="en-US" sz="2700" dirty="0">
              <a:solidFill>
                <a:srgbClr val="5E5E5E"/>
              </a:solidFill>
              <a:effectLst/>
              <a:latin typeface="Times" pitchFamily="2" charset="0"/>
              <a:ea typeface="PMingLiU" panose="02020500000000000000" pitchFamily="18" charset="-120"/>
              <a:cs typeface="Candara" panose="020E0502030303020204" pitchFamily="34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7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Gain hands-on experience with multi-omics analysis software and data applications.</a:t>
            </a:r>
            <a:endParaRPr lang="en-US" sz="2700" dirty="0">
              <a:solidFill>
                <a:srgbClr val="5E5E5E"/>
              </a:solidFill>
              <a:effectLst/>
              <a:latin typeface="Times" pitchFamily="2" charset="0"/>
              <a:ea typeface="PMingLiU" panose="02020500000000000000" pitchFamily="18" charset="-120"/>
              <a:cs typeface="Candara" panose="020E0502030303020204" pitchFamily="34" charset="0"/>
            </a:endParaRPr>
          </a:p>
          <a:p>
            <a:endParaRPr lang="en-US" sz="2700" dirty="0">
              <a:latin typeface="Time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32B671-1474-CC9D-EB02-C38DD52A14F2}"/>
              </a:ext>
            </a:extLst>
          </p:cNvPr>
          <p:cNvSpPr txBox="1">
            <a:spLocks/>
          </p:cNvSpPr>
          <p:nvPr/>
        </p:nvSpPr>
        <p:spPr>
          <a:xfrm>
            <a:off x="717790" y="179418"/>
            <a:ext cx="10515600" cy="746236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Short Course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9CEDB-4B5D-5796-AAA8-68CA6103380C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499B8D-FE3D-83B4-961F-BF4CF945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6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7475B-6874-AE94-9823-D418F289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535582"/>
          </a:xfrm>
        </p:spPr>
        <p:txBody>
          <a:bodyPr>
            <a:normAutofit/>
          </a:bodyPr>
          <a:lstStyle/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Prerequisites: basic knowledge of statistics, molecular biology, genetics, and familiarity with R programming 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session has 2 parts</a:t>
            </a:r>
          </a:p>
          <a:p>
            <a:pPr marL="4572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part: </a:t>
            </a: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motivation, basic principles, representative tools, and examples </a:t>
            </a:r>
          </a:p>
          <a:p>
            <a:pPr marL="4572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real-time lab session - provide hands-on experience and lasting take-home messages 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 sessions: </a:t>
            </a:r>
          </a:p>
          <a:p>
            <a:pPr marL="4572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eproducible examples, relevant data and annotated code through 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4572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practice within class or review at their own pace after the short course.</a:t>
            </a:r>
            <a:endParaRPr lang="en-US" sz="3200" dirty="0">
              <a:solidFill>
                <a:srgbClr val="5E5E5E"/>
              </a:solidFill>
              <a:effectLst/>
              <a:latin typeface="Times" pitchFamily="2" charset="0"/>
              <a:ea typeface="PMingLiU" panose="02020500000000000000" pitchFamily="18" charset="-120"/>
              <a:cs typeface="Candara" panose="020E0502030303020204" pitchFamily="34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CADBD5-9EE9-9379-1CAD-9656C13FE55A}"/>
              </a:ext>
            </a:extLst>
          </p:cNvPr>
          <p:cNvSpPr txBox="1">
            <a:spLocks/>
          </p:cNvSpPr>
          <p:nvPr/>
        </p:nvSpPr>
        <p:spPr>
          <a:xfrm>
            <a:off x="717790" y="179418"/>
            <a:ext cx="10515600" cy="746236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Short Course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7C5DD-0F1F-BEBC-526A-C6DB902FEC55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BB746-E21D-CA5D-49CD-64880F86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7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1C0858-930A-3A4B-8426-8B47A22F3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300" y="1454150"/>
            <a:ext cx="5181600" cy="4351338"/>
          </a:xfrm>
        </p:spPr>
        <p:txBody>
          <a:bodyPr>
            <a:normAutofit/>
          </a:bodyPr>
          <a:lstStyle/>
          <a:p>
            <a:r>
              <a:rPr lang="en-US" sz="3000" u="sng" dirty="0">
                <a:latin typeface="Times" pitchFamily="2" charset="0"/>
              </a:rPr>
              <a:t>Lecture 1 (</a:t>
            </a:r>
            <a:r>
              <a:rPr lang="en-US" sz="3000" u="sng" dirty="0" err="1">
                <a:latin typeface="Times" pitchFamily="2" charset="0"/>
              </a:rPr>
              <a:t>Wenjia</a:t>
            </a:r>
            <a:r>
              <a:rPr lang="en-US" sz="3000" u="sng" dirty="0">
                <a:latin typeface="Times" pitchFamily="2" charset="0"/>
              </a:rPr>
              <a:t> Wang)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latin typeface="Times" pitchFamily="2" charset="0"/>
              </a:rPr>
              <a:t>Brief introduction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method: </a:t>
            </a:r>
            <a:r>
              <a:rPr lang="en-US" sz="3000" b="1" dirty="0" err="1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endParaRPr lang="en-US" sz="3000" b="1" dirty="0">
              <a:solidFill>
                <a:srgbClr val="000000"/>
              </a:solidFill>
              <a:effectLst/>
              <a:latin typeface="Times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3000" u="sng" dirty="0">
                <a:latin typeface="Times" pitchFamily="2" charset="0"/>
              </a:rPr>
              <a:t>Lecture 2 (Sierra </a:t>
            </a:r>
            <a:r>
              <a:rPr lang="en-US" sz="3000" u="sng" dirty="0" err="1">
                <a:latin typeface="Times" pitchFamily="2" charset="0"/>
              </a:rPr>
              <a:t>Niemiec</a:t>
            </a:r>
            <a:r>
              <a:rPr lang="en-US" sz="3000" u="sng" dirty="0">
                <a:latin typeface="Times" pitchFamily="2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 clustering of multi-omics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method: </a:t>
            </a:r>
            <a:r>
              <a:rPr lang="en-US" sz="3000" b="1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MOVICS </a:t>
            </a:r>
            <a:endParaRPr lang="en-US" sz="3000" b="1" dirty="0">
              <a:latin typeface="Times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B314FD-A384-C344-BF1B-3FCC3FC0F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1790" y="1431925"/>
            <a:ext cx="5390910" cy="4351338"/>
          </a:xfrm>
        </p:spPr>
        <p:txBody>
          <a:bodyPr>
            <a:noAutofit/>
          </a:bodyPr>
          <a:lstStyle/>
          <a:p>
            <a:r>
              <a:rPr lang="en-US" sz="3000" u="sng" dirty="0">
                <a:latin typeface="Times" pitchFamily="2" charset="0"/>
              </a:rPr>
              <a:t>Lecture 3 (Jack </a:t>
            </a:r>
            <a:r>
              <a:rPr lang="en-US" sz="3000" u="sng" dirty="0" err="1">
                <a:latin typeface="Times" pitchFamily="2" charset="0"/>
              </a:rPr>
              <a:t>Pattee</a:t>
            </a:r>
            <a:r>
              <a:rPr lang="en-US" sz="3000" dirty="0">
                <a:latin typeface="Times" pitchFamily="2" charset="0"/>
              </a:rPr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Dimension reduction for multi-omics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method: </a:t>
            </a:r>
            <a:r>
              <a:rPr lang="en-US" sz="3000" b="1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JIVE</a:t>
            </a:r>
            <a:endParaRPr lang="en-US" sz="3000" dirty="0">
              <a:latin typeface="Times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3000" u="sng" dirty="0">
                <a:latin typeface="Times" pitchFamily="2" charset="0"/>
              </a:rPr>
              <a:t>Lecture 4 (Rick Chang)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Multi-omics causal mediation analysis 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effectLst/>
                <a:latin typeface="Time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cell multi-omics analysis </a:t>
            </a:r>
          </a:p>
          <a:p>
            <a:pPr lvl="1">
              <a:buFont typeface="Wingdings" pitchFamily="2" charset="2"/>
              <a:buChar char="§"/>
            </a:pPr>
            <a:r>
              <a:rPr lang="en-US" sz="3000" dirty="0">
                <a:solidFill>
                  <a:srgbClr val="000000"/>
                </a:solidFill>
                <a:latin typeface="Times" pitchFamily="2" charset="0"/>
                <a:cs typeface="Times New Roman" panose="02020603050405020304" pitchFamily="18" charset="0"/>
              </a:rPr>
              <a:t>Example methods: </a:t>
            </a:r>
            <a:r>
              <a:rPr lang="en-US" sz="3000" b="1" dirty="0">
                <a:solidFill>
                  <a:srgbClr val="000000"/>
                </a:solidFill>
                <a:latin typeface="Times" pitchFamily="2" charset="0"/>
                <a:cs typeface="Times New Roman" panose="02020603050405020304" pitchFamily="18" charset="0"/>
              </a:rPr>
              <a:t>HIMA, Seurat</a:t>
            </a:r>
            <a:endParaRPr lang="en-US" sz="3000" b="1" dirty="0">
              <a:latin typeface="Time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B64479-EC97-03AB-F6D8-FB11D2E93C43}"/>
              </a:ext>
            </a:extLst>
          </p:cNvPr>
          <p:cNvSpPr txBox="1">
            <a:spLocks/>
          </p:cNvSpPr>
          <p:nvPr/>
        </p:nvSpPr>
        <p:spPr>
          <a:xfrm>
            <a:off x="717790" y="179418"/>
            <a:ext cx="10515600" cy="746236"/>
          </a:xfrm>
          <a:prstGeom prst="rect">
            <a:avLst/>
          </a:prstGeom>
          <a:solidFill>
            <a:srgbClr val="2966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7AB001-5077-BD9F-CA5D-A477E03C6FEC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E4854-B113-C711-64F2-F511C0D2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jpg">
            <a:extLst>
              <a:ext uri="{FF2B5EF4-FFF2-40B4-BE49-F238E27FC236}">
                <a16:creationId xmlns:a16="http://schemas.microsoft.com/office/drawing/2014/main" id="{3510F029-A193-FD4D-9490-8159CE9BA50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988" y="98673"/>
            <a:ext cx="2988623" cy="963191"/>
          </a:xfrm>
          <a:prstGeom prst="rect">
            <a:avLst/>
          </a:prstGeom>
          <a:ln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014B43-B0F9-D142-A6DF-0D07BBF66268}"/>
              </a:ext>
            </a:extLst>
          </p:cNvPr>
          <p:cNvSpPr/>
          <p:nvPr/>
        </p:nvSpPr>
        <p:spPr>
          <a:xfrm>
            <a:off x="748568" y="1059330"/>
            <a:ext cx="10842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kern="1400" cap="all" dirty="0">
                <a:solidFill>
                  <a:srgbClr val="7B881D"/>
                </a:solidFill>
                <a:latin typeface="Candara" panose="020E0502030303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Section on Statistics in Genomics and Genetics</a:t>
            </a:r>
            <a:endParaRPr lang="en-US" sz="6000" b="1" kern="1400" cap="all" dirty="0">
              <a:solidFill>
                <a:srgbClr val="7B881D"/>
              </a:solidFill>
              <a:effectLst/>
              <a:latin typeface="Candara" panose="020E0502030303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6" name="Picture 15" descr="A picture containing ax, vector graphics, silhouette&#10;&#10;Description automatically generated">
            <a:extLst>
              <a:ext uri="{FF2B5EF4-FFF2-40B4-BE49-F238E27FC236}">
                <a16:creationId xmlns:a16="http://schemas.microsoft.com/office/drawing/2014/main" id="{FE40C0CE-FC43-BE43-8D4E-4ACD90DA2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67" y="2811942"/>
            <a:ext cx="816115" cy="816115"/>
          </a:xfrm>
          <a:prstGeom prst="rect">
            <a:avLst/>
          </a:prstGeom>
        </p:spPr>
      </p:pic>
      <p:pic>
        <p:nvPicPr>
          <p:cNvPr id="18" name="Picture 17" descr="A blue square with white letters&#10;&#10;Description automatically generated with medium confidence">
            <a:extLst>
              <a:ext uri="{FF2B5EF4-FFF2-40B4-BE49-F238E27FC236}">
                <a16:creationId xmlns:a16="http://schemas.microsoft.com/office/drawing/2014/main" id="{1A7FC2BA-00BF-7244-919A-3137E0B1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67" y="3736438"/>
            <a:ext cx="855436" cy="790968"/>
          </a:xfrm>
          <a:prstGeom prst="rect">
            <a:avLst/>
          </a:prstGeom>
        </p:spPr>
      </p:pic>
      <p:pic>
        <p:nvPicPr>
          <p:cNvPr id="26" name="Picture 25" descr="Qr code&#10;&#10;Description automatically generated">
            <a:extLst>
              <a:ext uri="{FF2B5EF4-FFF2-40B4-BE49-F238E27FC236}">
                <a16:creationId xmlns:a16="http://schemas.microsoft.com/office/drawing/2014/main" id="{C0B39414-A03C-D84C-9533-805E9EE46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569" y="2853979"/>
            <a:ext cx="776795" cy="7767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66748C-9411-D44B-B76E-5A975E2EFACD}"/>
              </a:ext>
            </a:extLst>
          </p:cNvPr>
          <p:cNvSpPr txBox="1"/>
          <p:nvPr/>
        </p:nvSpPr>
        <p:spPr>
          <a:xfrm>
            <a:off x="6595997" y="3947256"/>
            <a:ext cx="450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https://bit.ly/3AOZBWy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847525-E40C-2146-994B-BDB01B5389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65569" y="3743524"/>
            <a:ext cx="776795" cy="7767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335EC6-91B1-DF4F-BE38-2F4C1745626B}"/>
              </a:ext>
            </a:extLst>
          </p:cNvPr>
          <p:cNvSpPr txBox="1"/>
          <p:nvPr/>
        </p:nvSpPr>
        <p:spPr>
          <a:xfrm>
            <a:off x="6595998" y="2109401"/>
            <a:ext cx="76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https://bit.ly/3lK4Ja5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84B2B6-C660-4246-9266-560A421E049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065569" y="1889523"/>
            <a:ext cx="776795" cy="77679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396" y="4742997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Qr code&#10;&#10;Description automatically generated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41" y="4611171"/>
            <a:ext cx="958850" cy="9588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5998" y="4859956"/>
            <a:ext cx="233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SimSun" panose="02010600030101010101" pitchFamily="2" charset="-122"/>
                <a:cs typeface="Times New Roman" panose="02020603050405020304" pitchFamily="18" charset="0"/>
                <a:hlinkClick r:id="rId13"/>
              </a:rPr>
              <a:t>https://bit.ly/3p2aK49</a:t>
            </a:r>
            <a:r>
              <a:rPr lang="en-US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16" descr="Icon&#10;&#10;Description automatically generated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66" y="5662096"/>
            <a:ext cx="755650" cy="755650"/>
          </a:xfrm>
          <a:prstGeom prst="rect">
            <a:avLst/>
          </a:prstGeom>
        </p:spPr>
      </p:pic>
      <p:pic>
        <p:nvPicPr>
          <p:cNvPr id="19" name="Picture 18" descr="Scatter chart, qr code&#10;&#10;Description automatically generated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41" y="5570021"/>
            <a:ext cx="939800" cy="939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95997" y="58177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ea typeface="SimSun" panose="02010600030101010101" pitchFamily="2" charset="-122"/>
                <a:cs typeface="Times New Roman" panose="02020603050405020304" pitchFamily="18" charset="0"/>
                <a:hlinkClick r:id="rId16"/>
              </a:rPr>
              <a:t>https://bit.ly/30jXvBp</a:t>
            </a:r>
            <a:endParaRPr lang="en-US" sz="20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2F8BB6E-1916-40BF-A385-E2D55B920E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21266" y="1850203"/>
            <a:ext cx="816115" cy="8161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335EC6-91B1-DF4F-BE38-2F4C1745626B}"/>
              </a:ext>
            </a:extLst>
          </p:cNvPr>
          <p:cNvSpPr txBox="1"/>
          <p:nvPr/>
        </p:nvSpPr>
        <p:spPr>
          <a:xfrm>
            <a:off x="6595997" y="3022101"/>
            <a:ext cx="76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8"/>
              </a:rPr>
              <a:t>https://bit.ly/3DKXyos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FED-0B22-760C-A1E1-D11980B2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6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5CC2F-0577-F5A2-3510-6114E5F9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70" y="0"/>
            <a:ext cx="12344740" cy="1019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6536D-B204-84E6-C2F4-663D8236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5790723"/>
            <a:ext cx="23876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231408-92F6-1E6F-268E-449DA81EF5A4}"/>
              </a:ext>
            </a:extLst>
          </p:cNvPr>
          <p:cNvSpPr/>
          <p:nvPr/>
        </p:nvSpPr>
        <p:spPr>
          <a:xfrm>
            <a:off x="9448800" y="6453352"/>
            <a:ext cx="2743200" cy="4046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21E95-E9E3-E1C2-B6FE-4095CBC7D777}"/>
              </a:ext>
            </a:extLst>
          </p:cNvPr>
          <p:cNvSpPr txBox="1">
            <a:spLocks/>
          </p:cNvSpPr>
          <p:nvPr/>
        </p:nvSpPr>
        <p:spPr>
          <a:xfrm>
            <a:off x="991340" y="1770435"/>
            <a:ext cx="102093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44E9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4000" b="1" i="0" u="none" strike="noStrike" kern="1200" cap="none" spc="0" normalizeH="0" baseline="0" noProof="0">
                <a:ln>
                  <a:noFill/>
                </a:ln>
                <a:solidFill>
                  <a:srgbClr val="8DC73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Lecture 1</a:t>
            </a:r>
            <a:br>
              <a:rPr kumimoji="0" lang="en-TW" sz="4000" b="0" i="0" u="none" strike="noStrike" kern="1200" cap="none" spc="0" normalizeH="0" baseline="0" noProof="0">
                <a:ln>
                  <a:noFill/>
                </a:ln>
                <a:solidFill>
                  <a:srgbClr val="044E9D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altLang="zh-TW" sz="4000" b="0" i="0" u="none" strike="noStrike" kern="1200" cap="none" spc="0" normalizeH="0" baseline="0" noProof="0">
                <a:ln>
                  <a:noFill/>
                </a:ln>
                <a:solidFill>
                  <a:srgbClr val="044E9D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Overview of Multi-Omics Data Analysis and Horizontal Data Integration </a:t>
            </a:r>
            <a:endParaRPr kumimoji="0" lang="en-TW" sz="4000" b="0" i="0" u="none" strike="noStrike" kern="1200" cap="none" spc="0" normalizeH="0" baseline="0" noProof="0" dirty="0">
              <a:ln>
                <a:noFill/>
              </a:ln>
              <a:solidFill>
                <a:srgbClr val="044E9D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E5C7BE8-BCB9-142F-BDD0-AAB450C8CCDF}"/>
              </a:ext>
            </a:extLst>
          </p:cNvPr>
          <p:cNvSpPr txBox="1">
            <a:spLocks/>
          </p:cNvSpPr>
          <p:nvPr/>
        </p:nvSpPr>
        <p:spPr>
          <a:xfrm>
            <a:off x="1524000" y="4323925"/>
            <a:ext cx="9144000" cy="125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April 11, 2023</a:t>
            </a:r>
            <a:endParaRPr kumimoji="0" lang="en-TW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97B25-41C6-4BC3-C54E-9EC99ED06345}"/>
              </a:ext>
            </a:extLst>
          </p:cNvPr>
          <p:cNvSpPr txBox="1"/>
          <p:nvPr/>
        </p:nvSpPr>
        <p:spPr>
          <a:xfrm>
            <a:off x="9180879" y="5646042"/>
            <a:ext cx="2640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nstructor</a:t>
            </a:r>
            <a:r>
              <a:rPr lang="en-TW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George Tseng</a:t>
            </a:r>
          </a:p>
          <a:p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Wenjia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538D6-091D-3F74-109D-9A4FE39C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9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A34A-0588-B4C5-A0BA-79965AF0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48" y="147145"/>
            <a:ext cx="10515600" cy="746236"/>
          </a:xfrm>
          <a:solidFill>
            <a:srgbClr val="29669C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8128-C586-FD5C-6DB1-8E8205AD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48" y="1127436"/>
            <a:ext cx="11009243" cy="54538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Multi-Omics Data Integration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integrate omics data?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Multi-omics data source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analysis themes and examples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omics data integration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for Vertical Multi-Omics Data Integration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integration approaches</a:t>
            </a:r>
          </a:p>
          <a:p>
            <a:pPr marL="914400" lvl="1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integration approaches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Omics Data Integration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Session: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MetaOmics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21C0E-39A1-0417-C236-186CBB01F807}"/>
              </a:ext>
            </a:extLst>
          </p:cNvPr>
          <p:cNvSpPr/>
          <p:nvPr/>
        </p:nvSpPr>
        <p:spPr>
          <a:xfrm>
            <a:off x="9448800" y="6449051"/>
            <a:ext cx="2743200" cy="4046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31236-7234-238C-02C0-30B6DAFF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38EFA-801B-2A40-B822-B1D276040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36503</TotalTime>
  <Words>2936</Words>
  <Application>Microsoft Macintosh PowerPoint</Application>
  <PresentationFormat>Widescreen</PresentationFormat>
  <Paragraphs>479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AdvPS595D</vt:lpstr>
      <vt:lpstr>AdvPSSAB</vt:lpstr>
      <vt:lpstr>Times</vt:lpstr>
      <vt:lpstr>TimesNewRomanPSMT</vt:lpstr>
      <vt:lpstr>Arial</vt:lpstr>
      <vt:lpstr>Calibri</vt:lpstr>
      <vt:lpstr>Cambria Math</vt:lpstr>
      <vt:lpstr>Candara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 Why Integrate Omics Data?</vt:lpstr>
      <vt:lpstr>Public 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 Vertical Multi-Omics Integration</vt:lpstr>
      <vt:lpstr> Parallel Multi-Omics Integration</vt:lpstr>
      <vt:lpstr> Parallel Multi-Omics Integration</vt:lpstr>
      <vt:lpstr> Hierarchical Multi-Omics Integration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Session: MetaOmics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Wang, Wenjia</dc:creator>
  <cp:lastModifiedBy>Wang, Wenjia</cp:lastModifiedBy>
  <cp:revision>81</cp:revision>
  <dcterms:created xsi:type="dcterms:W3CDTF">2022-12-16T20:17:16Z</dcterms:created>
  <dcterms:modified xsi:type="dcterms:W3CDTF">2023-04-05T21:04:30Z</dcterms:modified>
</cp:coreProperties>
</file>